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3" r:id="rId16"/>
    <p:sldId id="285" r:id="rId17"/>
    <p:sldId id="287" r:id="rId18"/>
    <p:sldId id="289" r:id="rId19"/>
    <p:sldId id="291" r:id="rId20"/>
    <p:sldId id="29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FFF665-E772-4CA5-B879-C4DEE524AAF6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889C7050-F920-41D9-93FF-3732495DC0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Природа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отклоняющегося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поведения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66F0E4F-2BE8-478D-A2B4-EB9EC4CAA084}" type="parTrans" cxnId="{C1B7C781-9D4B-424B-95A2-5C984F63B828}">
      <dgm:prSet/>
      <dgm:spPr/>
      <dgm:t>
        <a:bodyPr/>
        <a:lstStyle/>
        <a:p>
          <a:endParaRPr lang="ru-RU"/>
        </a:p>
      </dgm:t>
    </dgm:pt>
    <dgm:pt modelId="{59DB6E50-47E9-4B4D-A0BA-5AC283DBB011}" type="sibTrans" cxnId="{C1B7C781-9D4B-424B-95A2-5C984F63B828}">
      <dgm:prSet/>
      <dgm:spPr/>
      <dgm:t>
        <a:bodyPr/>
        <a:lstStyle/>
        <a:p>
          <a:endParaRPr lang="ru-RU"/>
        </a:p>
      </dgm:t>
    </dgm:pt>
    <dgm:pt modelId="{9E12E8C0-8A7C-4704-B4A8-247AD5958A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Биологические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факторы</a:t>
          </a:r>
          <a:endParaRPr kumimoji="0" lang="ru-RU" alt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58FA195F-6433-4C69-9057-74F6E18A5F43}" type="parTrans" cxnId="{34815011-48A5-4EF9-88AA-9F0E5C1AC479}">
      <dgm:prSet/>
      <dgm:spPr/>
      <dgm:t>
        <a:bodyPr/>
        <a:lstStyle/>
        <a:p>
          <a:endParaRPr lang="ru-RU"/>
        </a:p>
      </dgm:t>
    </dgm:pt>
    <dgm:pt modelId="{D777912B-F860-42AC-9B6D-F2315746ADF7}" type="sibTrans" cxnId="{34815011-48A5-4EF9-88AA-9F0E5C1AC479}">
      <dgm:prSet/>
      <dgm:spPr/>
      <dgm:t>
        <a:bodyPr/>
        <a:lstStyle/>
        <a:p>
          <a:endParaRPr lang="ru-RU"/>
        </a:p>
      </dgm:t>
    </dgm:pt>
    <dgm:pt modelId="{2743183A-DEDE-44B7-B84A-F1021E461F2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Психологические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факторы</a:t>
          </a:r>
          <a:endParaRPr kumimoji="0" lang="ru-RU" alt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6013C47E-5030-4715-8F65-7E3C8249149F}" type="parTrans" cxnId="{2E8520C3-BE4F-413E-8DAE-B6536920DD0D}">
      <dgm:prSet/>
      <dgm:spPr/>
      <dgm:t>
        <a:bodyPr/>
        <a:lstStyle/>
        <a:p>
          <a:endParaRPr lang="ru-RU"/>
        </a:p>
      </dgm:t>
    </dgm:pt>
    <dgm:pt modelId="{11C4CB03-CF0B-4B45-93BD-95C8DFA81694}" type="sibTrans" cxnId="{2E8520C3-BE4F-413E-8DAE-B6536920DD0D}">
      <dgm:prSet/>
      <dgm:spPr/>
      <dgm:t>
        <a:bodyPr/>
        <a:lstStyle/>
        <a:p>
          <a:endParaRPr lang="ru-RU"/>
        </a:p>
      </dgm:t>
    </dgm:pt>
    <dgm:pt modelId="{D7B0E170-6084-4991-8DA7-4C80B0B6A0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Социально-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 психологические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факторы</a:t>
          </a:r>
          <a:endParaRPr kumimoji="0" lang="ru-RU" alt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886E4322-FA0F-47DE-9028-B97402888986}" type="parTrans" cxnId="{DF32FCEB-9D97-4351-9C7B-700CC1786D5F}">
      <dgm:prSet/>
      <dgm:spPr/>
      <dgm:t>
        <a:bodyPr/>
        <a:lstStyle/>
        <a:p>
          <a:endParaRPr lang="ru-RU"/>
        </a:p>
      </dgm:t>
    </dgm:pt>
    <dgm:pt modelId="{12F816E1-8052-40E2-9AD6-70B20AF0F292}" type="sibTrans" cxnId="{DF32FCEB-9D97-4351-9C7B-700CC1786D5F}">
      <dgm:prSet/>
      <dgm:spPr/>
      <dgm:t>
        <a:bodyPr/>
        <a:lstStyle/>
        <a:p>
          <a:endParaRPr lang="ru-RU"/>
        </a:p>
      </dgm:t>
    </dgm:pt>
    <dgm:pt modelId="{49ABBE8C-6B91-4B53-913B-5660134197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Социально-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Экономические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факторы</a:t>
          </a:r>
          <a:endParaRPr kumimoji="0" lang="ru-RU" alt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18C0637E-2FF5-4B7E-8C63-F0241B756624}" type="parTrans" cxnId="{C48ED77F-E64B-4ADB-9655-EAB728162C28}">
      <dgm:prSet/>
      <dgm:spPr/>
      <dgm:t>
        <a:bodyPr/>
        <a:lstStyle/>
        <a:p>
          <a:endParaRPr lang="ru-RU"/>
        </a:p>
      </dgm:t>
    </dgm:pt>
    <dgm:pt modelId="{8BFA374B-E9D8-4E32-8ADD-5E42F8B1791D}" type="sibTrans" cxnId="{C48ED77F-E64B-4ADB-9655-EAB728162C28}">
      <dgm:prSet/>
      <dgm:spPr/>
      <dgm:t>
        <a:bodyPr/>
        <a:lstStyle/>
        <a:p>
          <a:endParaRPr lang="ru-RU"/>
        </a:p>
      </dgm:t>
    </dgm:pt>
    <dgm:pt modelId="{A46835A1-A650-4CFC-9298-48B60897A2A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Морально-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этические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Факторы</a:t>
          </a:r>
          <a:endParaRPr kumimoji="0" lang="ru-RU" alt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F696B686-17B2-4FEE-96C1-DBE8D308D15F}" type="parTrans" cxnId="{A9E09290-DA01-4E61-8D62-BC2A55A83888}">
      <dgm:prSet/>
      <dgm:spPr/>
      <dgm:t>
        <a:bodyPr/>
        <a:lstStyle/>
        <a:p>
          <a:endParaRPr lang="ru-RU"/>
        </a:p>
      </dgm:t>
    </dgm:pt>
    <dgm:pt modelId="{EBA18254-E1CD-4D74-A704-6F2DD20A725B}" type="sibTrans" cxnId="{A9E09290-DA01-4E61-8D62-BC2A55A83888}">
      <dgm:prSet/>
      <dgm:spPr/>
      <dgm:t>
        <a:bodyPr/>
        <a:lstStyle/>
        <a:p>
          <a:endParaRPr lang="ru-RU"/>
        </a:p>
      </dgm:t>
    </dgm:pt>
    <dgm:pt modelId="{77C22D6B-8318-43AC-B484-A37A335846B5}" type="pres">
      <dgm:prSet presAssocID="{67FFF665-E772-4CA5-B879-C4DEE524AAF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2EF35AE-8F6F-487D-9423-CA11CE10C65D}" type="pres">
      <dgm:prSet presAssocID="{889C7050-F920-41D9-93FF-3732495DC001}" presName="centerShape" presStyleLbl="node0" presStyleIdx="0" presStyleCnt="1" custScaleX="80689" custScaleY="70745" custLinFactNeighborX="107" custLinFactNeighborY="-1608"/>
      <dgm:spPr/>
      <dgm:t>
        <a:bodyPr/>
        <a:lstStyle/>
        <a:p>
          <a:endParaRPr lang="ru-RU"/>
        </a:p>
      </dgm:t>
    </dgm:pt>
    <dgm:pt modelId="{9E0CC2AE-E518-4C34-925A-C23325EEC038}" type="pres">
      <dgm:prSet presAssocID="{58FA195F-6433-4C69-9057-74F6E18A5F43}" presName="Name9" presStyleLbl="parChTrans1D2" presStyleIdx="0" presStyleCnt="5"/>
      <dgm:spPr/>
      <dgm:t>
        <a:bodyPr/>
        <a:lstStyle/>
        <a:p>
          <a:endParaRPr lang="ru-RU"/>
        </a:p>
      </dgm:t>
    </dgm:pt>
    <dgm:pt modelId="{F0D71B9C-8230-4DD8-A78E-A371BE9FF2BA}" type="pres">
      <dgm:prSet presAssocID="{58FA195F-6433-4C69-9057-74F6E18A5F43}" presName="connTx" presStyleLbl="parChTrans1D2" presStyleIdx="0" presStyleCnt="5"/>
      <dgm:spPr/>
      <dgm:t>
        <a:bodyPr/>
        <a:lstStyle/>
        <a:p>
          <a:endParaRPr lang="ru-RU"/>
        </a:p>
      </dgm:t>
    </dgm:pt>
    <dgm:pt modelId="{F5DD4EA4-844E-44C5-BBAD-F7183594A7C8}" type="pres">
      <dgm:prSet presAssocID="{9E12E8C0-8A7C-4704-B4A8-247AD5958A58}" presName="node" presStyleLbl="node1" presStyleIdx="0" presStyleCnt="5" custScaleX="65502" custScaleY="42935" custRadScaleRad="61054" custRadScaleInc="7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AA6D3-7ADF-4F4B-836E-1FD787016D5D}" type="pres">
      <dgm:prSet presAssocID="{6013C47E-5030-4715-8F65-7E3C8249149F}" presName="Name9" presStyleLbl="parChTrans1D2" presStyleIdx="1" presStyleCnt="5"/>
      <dgm:spPr/>
      <dgm:t>
        <a:bodyPr/>
        <a:lstStyle/>
        <a:p>
          <a:endParaRPr lang="ru-RU"/>
        </a:p>
      </dgm:t>
    </dgm:pt>
    <dgm:pt modelId="{8C7F0481-7A8E-47CE-8E30-F4EB7649F9D0}" type="pres">
      <dgm:prSet presAssocID="{6013C47E-5030-4715-8F65-7E3C8249149F}" presName="connTx" presStyleLbl="parChTrans1D2" presStyleIdx="1" presStyleCnt="5"/>
      <dgm:spPr/>
      <dgm:t>
        <a:bodyPr/>
        <a:lstStyle/>
        <a:p>
          <a:endParaRPr lang="ru-RU"/>
        </a:p>
      </dgm:t>
    </dgm:pt>
    <dgm:pt modelId="{1FEE441A-170E-4BA7-9568-E3E1E92F4319}" type="pres">
      <dgm:prSet presAssocID="{2743183A-DEDE-44B7-B84A-F1021E461F26}" presName="node" presStyleLbl="node1" presStyleIdx="1" presStyleCnt="5" custScaleX="63435" custScaleY="46449" custRadScaleRad="92961" custRadScaleInc="1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AECD8-47A1-4B3B-8340-B66520BAE7D4}" type="pres">
      <dgm:prSet presAssocID="{886E4322-FA0F-47DE-9028-B97402888986}" presName="Name9" presStyleLbl="parChTrans1D2" presStyleIdx="2" presStyleCnt="5"/>
      <dgm:spPr/>
      <dgm:t>
        <a:bodyPr/>
        <a:lstStyle/>
        <a:p>
          <a:endParaRPr lang="ru-RU"/>
        </a:p>
      </dgm:t>
    </dgm:pt>
    <dgm:pt modelId="{6D30AD1C-9785-49FA-BF81-792DE4BC0F58}" type="pres">
      <dgm:prSet presAssocID="{886E4322-FA0F-47DE-9028-B97402888986}" presName="connTx" presStyleLbl="parChTrans1D2" presStyleIdx="2" presStyleCnt="5"/>
      <dgm:spPr/>
      <dgm:t>
        <a:bodyPr/>
        <a:lstStyle/>
        <a:p>
          <a:endParaRPr lang="ru-RU"/>
        </a:p>
      </dgm:t>
    </dgm:pt>
    <dgm:pt modelId="{664899F0-FA44-451A-94A3-33938A93F656}" type="pres">
      <dgm:prSet presAssocID="{D7B0E170-6084-4991-8DA7-4C80B0B6A052}" presName="node" presStyleLbl="node1" presStyleIdx="2" presStyleCnt="5" custScaleX="62435" custScaleY="45063" custRadScaleRad="76777" custRadScaleInc="-64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D2D10-7EFC-4113-814E-A4FF3679D02B}" type="pres">
      <dgm:prSet presAssocID="{18C0637E-2FF5-4B7E-8C63-F0241B756624}" presName="Name9" presStyleLbl="parChTrans1D2" presStyleIdx="3" presStyleCnt="5"/>
      <dgm:spPr/>
      <dgm:t>
        <a:bodyPr/>
        <a:lstStyle/>
        <a:p>
          <a:endParaRPr lang="ru-RU"/>
        </a:p>
      </dgm:t>
    </dgm:pt>
    <dgm:pt modelId="{616D43DE-247D-4F71-9E68-522BA47F4412}" type="pres">
      <dgm:prSet presAssocID="{18C0637E-2FF5-4B7E-8C63-F0241B756624}" presName="connTx" presStyleLbl="parChTrans1D2" presStyleIdx="3" presStyleCnt="5"/>
      <dgm:spPr/>
      <dgm:t>
        <a:bodyPr/>
        <a:lstStyle/>
        <a:p>
          <a:endParaRPr lang="ru-RU"/>
        </a:p>
      </dgm:t>
    </dgm:pt>
    <dgm:pt modelId="{33FABEA2-223A-4E23-BC41-9658EE5612AC}" type="pres">
      <dgm:prSet presAssocID="{49ABBE8C-6B91-4B53-913B-566013419787}" presName="node" presStyleLbl="node1" presStyleIdx="3" presStyleCnt="5" custScaleX="63142" custScaleY="46735" custRadScaleRad="74860" custRadScaleInc="64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03A39-0F41-4332-AE76-807E69A5977A}" type="pres">
      <dgm:prSet presAssocID="{F696B686-17B2-4FEE-96C1-DBE8D308D15F}" presName="Name9" presStyleLbl="parChTrans1D2" presStyleIdx="4" presStyleCnt="5"/>
      <dgm:spPr/>
      <dgm:t>
        <a:bodyPr/>
        <a:lstStyle/>
        <a:p>
          <a:endParaRPr lang="ru-RU"/>
        </a:p>
      </dgm:t>
    </dgm:pt>
    <dgm:pt modelId="{A2721F7F-D7D3-4CF1-857A-563C0B516920}" type="pres">
      <dgm:prSet presAssocID="{F696B686-17B2-4FEE-96C1-DBE8D308D15F}" presName="connTx" presStyleLbl="parChTrans1D2" presStyleIdx="4" presStyleCnt="5"/>
      <dgm:spPr/>
      <dgm:t>
        <a:bodyPr/>
        <a:lstStyle/>
        <a:p>
          <a:endParaRPr lang="ru-RU"/>
        </a:p>
      </dgm:t>
    </dgm:pt>
    <dgm:pt modelId="{AE6AB0B7-6DA5-4099-B2A5-D546A95DC767}" type="pres">
      <dgm:prSet presAssocID="{A46835A1-A650-4CFC-9298-48B60897A2AB}" presName="node" presStyleLbl="node1" presStyleIdx="4" presStyleCnt="5" custScaleX="56772" custScaleY="45561" custRadScaleRad="93102" custRadScaleInc="-1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554C10-C79A-4DDA-9833-D6DDD4796F43}" type="presOf" srcId="{58FA195F-6433-4C69-9057-74F6E18A5F43}" destId="{F0D71B9C-8230-4DD8-A78E-A371BE9FF2BA}" srcOrd="1" destOrd="0" presId="urn:microsoft.com/office/officeart/2005/8/layout/radial1"/>
    <dgm:cxn modelId="{C48ED77F-E64B-4ADB-9655-EAB728162C28}" srcId="{889C7050-F920-41D9-93FF-3732495DC001}" destId="{49ABBE8C-6B91-4B53-913B-566013419787}" srcOrd="3" destOrd="0" parTransId="{18C0637E-2FF5-4B7E-8C63-F0241B756624}" sibTransId="{8BFA374B-E9D8-4E32-8ADD-5E42F8B1791D}"/>
    <dgm:cxn modelId="{47A1FBAA-95B4-40AE-AA21-BFBC220F74D4}" type="presOf" srcId="{18C0637E-2FF5-4B7E-8C63-F0241B756624}" destId="{58AD2D10-7EFC-4113-814E-A4FF3679D02B}" srcOrd="0" destOrd="0" presId="urn:microsoft.com/office/officeart/2005/8/layout/radial1"/>
    <dgm:cxn modelId="{DF32FCEB-9D97-4351-9C7B-700CC1786D5F}" srcId="{889C7050-F920-41D9-93FF-3732495DC001}" destId="{D7B0E170-6084-4991-8DA7-4C80B0B6A052}" srcOrd="2" destOrd="0" parTransId="{886E4322-FA0F-47DE-9028-B97402888986}" sibTransId="{12F816E1-8052-40E2-9AD6-70B20AF0F292}"/>
    <dgm:cxn modelId="{9416E76B-3A0F-4A18-B77B-C7CCBB8AD820}" type="presOf" srcId="{2743183A-DEDE-44B7-B84A-F1021E461F26}" destId="{1FEE441A-170E-4BA7-9568-E3E1E92F4319}" srcOrd="0" destOrd="0" presId="urn:microsoft.com/office/officeart/2005/8/layout/radial1"/>
    <dgm:cxn modelId="{A2E0FC84-5BC0-41F2-B87E-94AF34284E9E}" type="presOf" srcId="{9E12E8C0-8A7C-4704-B4A8-247AD5958A58}" destId="{F5DD4EA4-844E-44C5-BBAD-F7183594A7C8}" srcOrd="0" destOrd="0" presId="urn:microsoft.com/office/officeart/2005/8/layout/radial1"/>
    <dgm:cxn modelId="{77B2F3A9-DAF9-4D3B-8BDF-A7818AFA84AA}" type="presOf" srcId="{6013C47E-5030-4715-8F65-7E3C8249149F}" destId="{8C7F0481-7A8E-47CE-8E30-F4EB7649F9D0}" srcOrd="1" destOrd="0" presId="urn:microsoft.com/office/officeart/2005/8/layout/radial1"/>
    <dgm:cxn modelId="{D106D67B-6198-48AC-8AA4-8F9BD0511DF0}" type="presOf" srcId="{58FA195F-6433-4C69-9057-74F6E18A5F43}" destId="{9E0CC2AE-E518-4C34-925A-C23325EEC038}" srcOrd="0" destOrd="0" presId="urn:microsoft.com/office/officeart/2005/8/layout/radial1"/>
    <dgm:cxn modelId="{F7A91ABD-EF09-4973-8F3A-236D28582A95}" type="presOf" srcId="{886E4322-FA0F-47DE-9028-B97402888986}" destId="{1D6AECD8-47A1-4B3B-8340-B66520BAE7D4}" srcOrd="0" destOrd="0" presId="urn:microsoft.com/office/officeart/2005/8/layout/radial1"/>
    <dgm:cxn modelId="{2E8520C3-BE4F-413E-8DAE-B6536920DD0D}" srcId="{889C7050-F920-41D9-93FF-3732495DC001}" destId="{2743183A-DEDE-44B7-B84A-F1021E461F26}" srcOrd="1" destOrd="0" parTransId="{6013C47E-5030-4715-8F65-7E3C8249149F}" sibTransId="{11C4CB03-CF0B-4B45-93BD-95C8DFA81694}"/>
    <dgm:cxn modelId="{5C30908E-2787-4251-B63E-56D6354C40F9}" type="presOf" srcId="{F696B686-17B2-4FEE-96C1-DBE8D308D15F}" destId="{14703A39-0F41-4332-AE76-807E69A5977A}" srcOrd="0" destOrd="0" presId="urn:microsoft.com/office/officeart/2005/8/layout/radial1"/>
    <dgm:cxn modelId="{4B969528-78C1-4AEB-9D11-22ECA2B01AEC}" type="presOf" srcId="{67FFF665-E772-4CA5-B879-C4DEE524AAF6}" destId="{77C22D6B-8318-43AC-B484-A37A335846B5}" srcOrd="0" destOrd="0" presId="urn:microsoft.com/office/officeart/2005/8/layout/radial1"/>
    <dgm:cxn modelId="{79FCBE83-E4D8-4362-BF34-72A45896F6F7}" type="presOf" srcId="{6013C47E-5030-4715-8F65-7E3C8249149F}" destId="{123AA6D3-7ADF-4F4B-836E-1FD787016D5D}" srcOrd="0" destOrd="0" presId="urn:microsoft.com/office/officeart/2005/8/layout/radial1"/>
    <dgm:cxn modelId="{742B5401-BEE6-4AEA-AA44-F1EFE61173B4}" type="presOf" srcId="{18C0637E-2FF5-4B7E-8C63-F0241B756624}" destId="{616D43DE-247D-4F71-9E68-522BA47F4412}" srcOrd="1" destOrd="0" presId="urn:microsoft.com/office/officeart/2005/8/layout/radial1"/>
    <dgm:cxn modelId="{34815011-48A5-4EF9-88AA-9F0E5C1AC479}" srcId="{889C7050-F920-41D9-93FF-3732495DC001}" destId="{9E12E8C0-8A7C-4704-B4A8-247AD5958A58}" srcOrd="0" destOrd="0" parTransId="{58FA195F-6433-4C69-9057-74F6E18A5F43}" sibTransId="{D777912B-F860-42AC-9B6D-F2315746ADF7}"/>
    <dgm:cxn modelId="{EB2B501B-D3F7-4165-AA0D-31B3362B0A52}" type="presOf" srcId="{D7B0E170-6084-4991-8DA7-4C80B0B6A052}" destId="{664899F0-FA44-451A-94A3-33938A93F656}" srcOrd="0" destOrd="0" presId="urn:microsoft.com/office/officeart/2005/8/layout/radial1"/>
    <dgm:cxn modelId="{7CD42A43-D2B2-4FAE-8BA5-AC6D0F6E8529}" type="presOf" srcId="{A46835A1-A650-4CFC-9298-48B60897A2AB}" destId="{AE6AB0B7-6DA5-4099-B2A5-D546A95DC767}" srcOrd="0" destOrd="0" presId="urn:microsoft.com/office/officeart/2005/8/layout/radial1"/>
    <dgm:cxn modelId="{60D4A064-ADB8-4B50-ABB2-43437C0310C2}" type="presOf" srcId="{889C7050-F920-41D9-93FF-3732495DC001}" destId="{42EF35AE-8F6F-487D-9423-CA11CE10C65D}" srcOrd="0" destOrd="0" presId="urn:microsoft.com/office/officeart/2005/8/layout/radial1"/>
    <dgm:cxn modelId="{8403D10E-BE1D-401F-8E49-3DDCB15E74D8}" type="presOf" srcId="{F696B686-17B2-4FEE-96C1-DBE8D308D15F}" destId="{A2721F7F-D7D3-4CF1-857A-563C0B516920}" srcOrd="1" destOrd="0" presId="urn:microsoft.com/office/officeart/2005/8/layout/radial1"/>
    <dgm:cxn modelId="{C1B7C781-9D4B-424B-95A2-5C984F63B828}" srcId="{67FFF665-E772-4CA5-B879-C4DEE524AAF6}" destId="{889C7050-F920-41D9-93FF-3732495DC001}" srcOrd="0" destOrd="0" parTransId="{266F0E4F-2BE8-478D-A2B4-EB9EC4CAA084}" sibTransId="{59DB6E50-47E9-4B4D-A0BA-5AC283DBB011}"/>
    <dgm:cxn modelId="{9CD8CBF2-F148-470E-8CB2-2C120401939B}" type="presOf" srcId="{49ABBE8C-6B91-4B53-913B-566013419787}" destId="{33FABEA2-223A-4E23-BC41-9658EE5612AC}" srcOrd="0" destOrd="0" presId="urn:microsoft.com/office/officeart/2005/8/layout/radial1"/>
    <dgm:cxn modelId="{C9ADA187-5BEF-49CA-BADF-C18B7D56F6E4}" type="presOf" srcId="{886E4322-FA0F-47DE-9028-B97402888986}" destId="{6D30AD1C-9785-49FA-BF81-792DE4BC0F58}" srcOrd="1" destOrd="0" presId="urn:microsoft.com/office/officeart/2005/8/layout/radial1"/>
    <dgm:cxn modelId="{A9E09290-DA01-4E61-8D62-BC2A55A83888}" srcId="{889C7050-F920-41D9-93FF-3732495DC001}" destId="{A46835A1-A650-4CFC-9298-48B60897A2AB}" srcOrd="4" destOrd="0" parTransId="{F696B686-17B2-4FEE-96C1-DBE8D308D15F}" sibTransId="{EBA18254-E1CD-4D74-A704-6F2DD20A725B}"/>
    <dgm:cxn modelId="{127722F0-2276-4365-86D2-82EB3AF28D15}" type="presParOf" srcId="{77C22D6B-8318-43AC-B484-A37A335846B5}" destId="{42EF35AE-8F6F-487D-9423-CA11CE10C65D}" srcOrd="0" destOrd="0" presId="urn:microsoft.com/office/officeart/2005/8/layout/radial1"/>
    <dgm:cxn modelId="{4902E78D-1ACD-4E4D-B376-9AAB2E20F5FF}" type="presParOf" srcId="{77C22D6B-8318-43AC-B484-A37A335846B5}" destId="{9E0CC2AE-E518-4C34-925A-C23325EEC038}" srcOrd="1" destOrd="0" presId="urn:microsoft.com/office/officeart/2005/8/layout/radial1"/>
    <dgm:cxn modelId="{A618C690-D595-4DB7-8B70-36EE1AB3DC6B}" type="presParOf" srcId="{9E0CC2AE-E518-4C34-925A-C23325EEC038}" destId="{F0D71B9C-8230-4DD8-A78E-A371BE9FF2BA}" srcOrd="0" destOrd="0" presId="urn:microsoft.com/office/officeart/2005/8/layout/radial1"/>
    <dgm:cxn modelId="{9CA9E66D-86F1-47EE-8994-1878DEE875D2}" type="presParOf" srcId="{77C22D6B-8318-43AC-B484-A37A335846B5}" destId="{F5DD4EA4-844E-44C5-BBAD-F7183594A7C8}" srcOrd="2" destOrd="0" presId="urn:microsoft.com/office/officeart/2005/8/layout/radial1"/>
    <dgm:cxn modelId="{4049D9D8-50B7-429D-ACF8-A4BF3E1D0E42}" type="presParOf" srcId="{77C22D6B-8318-43AC-B484-A37A335846B5}" destId="{123AA6D3-7ADF-4F4B-836E-1FD787016D5D}" srcOrd="3" destOrd="0" presId="urn:microsoft.com/office/officeart/2005/8/layout/radial1"/>
    <dgm:cxn modelId="{15417182-921B-4B53-8F83-23A5F76C6D59}" type="presParOf" srcId="{123AA6D3-7ADF-4F4B-836E-1FD787016D5D}" destId="{8C7F0481-7A8E-47CE-8E30-F4EB7649F9D0}" srcOrd="0" destOrd="0" presId="urn:microsoft.com/office/officeart/2005/8/layout/radial1"/>
    <dgm:cxn modelId="{6CEA8F77-3D26-494F-85FC-5F0AADC34820}" type="presParOf" srcId="{77C22D6B-8318-43AC-B484-A37A335846B5}" destId="{1FEE441A-170E-4BA7-9568-E3E1E92F4319}" srcOrd="4" destOrd="0" presId="urn:microsoft.com/office/officeart/2005/8/layout/radial1"/>
    <dgm:cxn modelId="{412DDA6B-BE14-4F48-A524-F7D129621BD0}" type="presParOf" srcId="{77C22D6B-8318-43AC-B484-A37A335846B5}" destId="{1D6AECD8-47A1-4B3B-8340-B66520BAE7D4}" srcOrd="5" destOrd="0" presId="urn:microsoft.com/office/officeart/2005/8/layout/radial1"/>
    <dgm:cxn modelId="{237B19ED-F43D-434D-96BB-40A06D9A36BE}" type="presParOf" srcId="{1D6AECD8-47A1-4B3B-8340-B66520BAE7D4}" destId="{6D30AD1C-9785-49FA-BF81-792DE4BC0F58}" srcOrd="0" destOrd="0" presId="urn:microsoft.com/office/officeart/2005/8/layout/radial1"/>
    <dgm:cxn modelId="{56BBD944-1DB0-4A0B-B381-1008C19E39D8}" type="presParOf" srcId="{77C22D6B-8318-43AC-B484-A37A335846B5}" destId="{664899F0-FA44-451A-94A3-33938A93F656}" srcOrd="6" destOrd="0" presId="urn:microsoft.com/office/officeart/2005/8/layout/radial1"/>
    <dgm:cxn modelId="{3F09A0ED-7275-4837-95F3-384C7F4A1F7F}" type="presParOf" srcId="{77C22D6B-8318-43AC-B484-A37A335846B5}" destId="{58AD2D10-7EFC-4113-814E-A4FF3679D02B}" srcOrd="7" destOrd="0" presId="urn:microsoft.com/office/officeart/2005/8/layout/radial1"/>
    <dgm:cxn modelId="{D2F1CFD1-C3B8-43CA-BD23-B13B497B7FF8}" type="presParOf" srcId="{58AD2D10-7EFC-4113-814E-A4FF3679D02B}" destId="{616D43DE-247D-4F71-9E68-522BA47F4412}" srcOrd="0" destOrd="0" presId="urn:microsoft.com/office/officeart/2005/8/layout/radial1"/>
    <dgm:cxn modelId="{4369AD18-4ACB-431D-8F4C-745C9EEECB18}" type="presParOf" srcId="{77C22D6B-8318-43AC-B484-A37A335846B5}" destId="{33FABEA2-223A-4E23-BC41-9658EE5612AC}" srcOrd="8" destOrd="0" presId="urn:microsoft.com/office/officeart/2005/8/layout/radial1"/>
    <dgm:cxn modelId="{575E1D38-351B-4F83-BA07-7EC8CF58B9E1}" type="presParOf" srcId="{77C22D6B-8318-43AC-B484-A37A335846B5}" destId="{14703A39-0F41-4332-AE76-807E69A5977A}" srcOrd="9" destOrd="0" presId="urn:microsoft.com/office/officeart/2005/8/layout/radial1"/>
    <dgm:cxn modelId="{96B16C3B-F3C2-4BCD-B011-2F2E8ADD5173}" type="presParOf" srcId="{14703A39-0F41-4332-AE76-807E69A5977A}" destId="{A2721F7F-D7D3-4CF1-857A-563C0B516920}" srcOrd="0" destOrd="0" presId="urn:microsoft.com/office/officeart/2005/8/layout/radial1"/>
    <dgm:cxn modelId="{6155DFBF-088A-42D4-9DD1-128C8D9594C7}" type="presParOf" srcId="{77C22D6B-8318-43AC-B484-A37A335846B5}" destId="{AE6AB0B7-6DA5-4099-B2A5-D546A95DC76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F35AE-8F6F-487D-9423-CA11CE10C65D}">
      <dsp:nvSpPr>
        <dsp:cNvPr id="0" name=""/>
        <dsp:cNvSpPr/>
      </dsp:nvSpPr>
      <dsp:spPr>
        <a:xfrm>
          <a:off x="6736956" y="4926727"/>
          <a:ext cx="2846133" cy="2495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Природа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отклоняющегося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поведения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7153763" y="5292167"/>
        <a:ext cx="2012519" cy="1764500"/>
      </dsp:txXfrm>
    </dsp:sp>
    <dsp:sp modelId="{9E0CC2AE-E518-4C34-925A-C23325EEC038}">
      <dsp:nvSpPr>
        <dsp:cNvPr id="0" name=""/>
        <dsp:cNvSpPr/>
      </dsp:nvSpPr>
      <dsp:spPr>
        <a:xfrm rot="16352962">
          <a:off x="7906289" y="4585021"/>
          <a:ext cx="647279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647279" y="1933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213747" y="4588175"/>
        <a:ext cx="32363" cy="32363"/>
      </dsp:txXfrm>
    </dsp:sp>
    <dsp:sp modelId="{F5DD4EA4-844E-44C5-BBAD-F7183594A7C8}">
      <dsp:nvSpPr>
        <dsp:cNvPr id="0" name=""/>
        <dsp:cNvSpPr/>
      </dsp:nvSpPr>
      <dsp:spPr>
        <a:xfrm>
          <a:off x="7122803" y="2766918"/>
          <a:ext cx="2310444" cy="1514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Биологические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факторы</a:t>
          </a:r>
          <a:endParaRPr kumimoji="0" lang="ru-RU" altLang="ru-RU" sz="15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7461160" y="2988703"/>
        <a:ext cx="1633730" cy="1070871"/>
      </dsp:txXfrm>
    </dsp:sp>
    <dsp:sp modelId="{123AA6D3-7ADF-4F4B-836E-1FD787016D5D}">
      <dsp:nvSpPr>
        <dsp:cNvPr id="0" name=""/>
        <dsp:cNvSpPr/>
      </dsp:nvSpPr>
      <dsp:spPr>
        <a:xfrm rot="20664500">
          <a:off x="9484422" y="5545558"/>
          <a:ext cx="1719787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719787" y="1933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0301321" y="5521899"/>
        <a:ext cx="85989" cy="85989"/>
      </dsp:txXfrm>
    </dsp:sp>
    <dsp:sp modelId="{1FEE441A-170E-4BA7-9568-E3E1E92F4319}">
      <dsp:nvSpPr>
        <dsp:cNvPr id="0" name=""/>
        <dsp:cNvSpPr/>
      </dsp:nvSpPr>
      <dsp:spPr>
        <a:xfrm>
          <a:off x="11099225" y="4222853"/>
          <a:ext cx="2237535" cy="1638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Психологические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факторы</a:t>
          </a:r>
          <a:endParaRPr kumimoji="0" lang="ru-RU" altLang="ru-RU" sz="15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11426904" y="4462790"/>
        <a:ext cx="1582177" cy="1158516"/>
      </dsp:txXfrm>
    </dsp:sp>
    <dsp:sp modelId="{1D6AECD8-47A1-4B3B-8340-B66520BAE7D4}">
      <dsp:nvSpPr>
        <dsp:cNvPr id="0" name=""/>
        <dsp:cNvSpPr/>
      </dsp:nvSpPr>
      <dsp:spPr>
        <a:xfrm rot="1982462">
          <a:off x="9201643" y="7239952"/>
          <a:ext cx="1252636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252636" y="1933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796646" y="7227972"/>
        <a:ext cx="62631" cy="62631"/>
      </dsp:txXfrm>
    </dsp:sp>
    <dsp:sp modelId="{664899F0-FA44-451A-94A3-33938A93F656}">
      <dsp:nvSpPr>
        <dsp:cNvPr id="0" name=""/>
        <dsp:cNvSpPr/>
      </dsp:nvSpPr>
      <dsp:spPr>
        <a:xfrm>
          <a:off x="10069850" y="7338072"/>
          <a:ext cx="2202262" cy="15895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Социально-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 психологические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факторы</a:t>
          </a:r>
          <a:endParaRPr kumimoji="0" lang="ru-RU" altLang="ru-RU" sz="15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10392364" y="7570849"/>
        <a:ext cx="1557234" cy="1123948"/>
      </dsp:txXfrm>
    </dsp:sp>
    <dsp:sp modelId="{58AD2D10-7EFC-4113-814E-A4FF3679D02B}">
      <dsp:nvSpPr>
        <dsp:cNvPr id="0" name=""/>
        <dsp:cNvSpPr/>
      </dsp:nvSpPr>
      <dsp:spPr>
        <a:xfrm rot="8837439">
          <a:off x="5947702" y="7204691"/>
          <a:ext cx="1155944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155944" y="1933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6496776" y="7195128"/>
        <a:ext cx="57797" cy="57797"/>
      </dsp:txXfrm>
    </dsp:sp>
    <dsp:sp modelId="{33FABEA2-223A-4E23-BC41-9658EE5612AC}">
      <dsp:nvSpPr>
        <dsp:cNvPr id="0" name=""/>
        <dsp:cNvSpPr/>
      </dsp:nvSpPr>
      <dsp:spPr>
        <a:xfrm>
          <a:off x="4084642" y="7252290"/>
          <a:ext cx="2227200" cy="16484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Социально-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Экономические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факторы</a:t>
          </a:r>
          <a:endParaRPr kumimoji="0" lang="ru-RU" altLang="ru-RU" sz="15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4410808" y="7493704"/>
        <a:ext cx="1574868" cy="1165650"/>
      </dsp:txXfrm>
    </dsp:sp>
    <dsp:sp modelId="{14703A39-0F41-4332-AE76-807E69A5977A}">
      <dsp:nvSpPr>
        <dsp:cNvPr id="0" name=""/>
        <dsp:cNvSpPr/>
      </dsp:nvSpPr>
      <dsp:spPr>
        <a:xfrm rot="11721385">
          <a:off x="4986894" y="5537423"/>
          <a:ext cx="1848113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848113" y="1933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0800000">
        <a:off x="5864748" y="5510556"/>
        <a:ext cx="92405" cy="92405"/>
      </dsp:txXfrm>
    </dsp:sp>
    <dsp:sp modelId="{AE6AB0B7-6DA5-4099-B2A5-D546A95DC767}">
      <dsp:nvSpPr>
        <dsp:cNvPr id="0" name=""/>
        <dsp:cNvSpPr/>
      </dsp:nvSpPr>
      <dsp:spPr>
        <a:xfrm>
          <a:off x="3071306" y="4248353"/>
          <a:ext cx="2002512" cy="1607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Морально-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этические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y-KG" altLang="ru-RU" sz="15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Факторы</a:t>
          </a:r>
          <a:endParaRPr kumimoji="0" lang="ru-RU" altLang="ru-RU" sz="15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3364567" y="4483703"/>
        <a:ext cx="1415990" cy="1136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13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74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624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398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094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642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388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48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68451" y="1984376"/>
            <a:ext cx="10191749" cy="44672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70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267" y="1984375"/>
            <a:ext cx="8737600" cy="508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68451" y="2492376"/>
            <a:ext cx="4993216" cy="39592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64867" y="2492376"/>
            <a:ext cx="4995333" cy="39592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1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267" y="1984375"/>
            <a:ext cx="8737600" cy="508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68451" y="2492376"/>
            <a:ext cx="4993216" cy="39592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764867" y="2492376"/>
            <a:ext cx="4995333" cy="190341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764867" y="4548188"/>
            <a:ext cx="4995333" cy="190341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5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5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71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82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58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6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62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5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673B8-10D2-47CF-8A53-6C9C5ABFE87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1B0B9A-98AE-489C-B494-8F374D078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04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entury" pitchFamily="18" charset="0"/>
              </a:rPr>
              <a:t>ОРГАНИЗАЦИЯ   РАБОТЫ  </a:t>
            </a:r>
            <a:br>
              <a:rPr lang="ru-RU" sz="3200" b="1" dirty="0">
                <a:solidFill>
                  <a:srgbClr val="FF0000"/>
                </a:solidFill>
                <a:latin typeface="Century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Century" pitchFamily="18" charset="0"/>
              </a:rPr>
              <a:t>ПО  ПРЕДУПРЕЖДЕНИЮ АСОЦИАЛЬНОГО  ПОВЕДЕНИЯ ,  ПРОФИЛАКТИКЕ </a:t>
            </a:r>
            <a:br>
              <a:rPr lang="ru-RU" sz="3200" b="1" dirty="0">
                <a:solidFill>
                  <a:srgbClr val="FF0000"/>
                </a:solidFill>
                <a:latin typeface="Century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Century" pitchFamily="18" charset="0"/>
              </a:rPr>
              <a:t>ПРАВОНАРУШЕНИЙ  </a:t>
            </a:r>
            <a:r>
              <a:rPr lang="ru-RU" sz="3200" b="1">
                <a:solidFill>
                  <a:srgbClr val="FF0000"/>
                </a:solidFill>
                <a:latin typeface="Century" pitchFamily="18" charset="0"/>
              </a:rPr>
              <a:t>СРЕДИ </a:t>
            </a:r>
            <a:r>
              <a:rPr lang="ru-RU" sz="3200" b="1" smtClean="0">
                <a:solidFill>
                  <a:srgbClr val="FF0000"/>
                </a:solidFill>
                <a:latin typeface="Century" pitchFamily="18" charset="0"/>
              </a:rPr>
              <a:t>ШКОЛЬНИКОВ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571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911" y="151895"/>
            <a:ext cx="8424863" cy="720725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ПРАВИЛА  ПОСТАНОВКИ  УЧАЩИХСЯ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НА  ВНУТРИШКОЛЬНЫЙ  УЧЁТ</a:t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71564"/>
            <a:ext cx="9144000" cy="57864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000000"/>
                </a:solidFill>
              </a:rPr>
              <a:t>1.Постановке на ВШУ подлежат учащиеся: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</a:rPr>
              <a:t>Неоднократно замеченные в нарушении Устава школы,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</a:rPr>
              <a:t>Систематически нарушающие Правила для учащихся 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</a:rPr>
              <a:t>( пропускающие уроки без уважительной причины, употребляющие                  алкоголь и другие, вредные для здоровья вещества, срывающие уроки, проявляющие хулиганские действия и т.п. );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</a:rPr>
              <a:t>Совершившие правонарушения во внеурочное время и поставленные на учет ИДН.</a:t>
            </a:r>
            <a:endParaRPr lang="ru-RU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000000"/>
                </a:solidFill>
              </a:rPr>
              <a:t>2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b="1" dirty="0">
                <a:solidFill>
                  <a:srgbClr val="000000"/>
                </a:solidFill>
              </a:rPr>
              <a:t>Постановка учащихся на ВШУ</a:t>
            </a:r>
            <a:r>
              <a:rPr lang="ru-RU" dirty="0">
                <a:solidFill>
                  <a:srgbClr val="000000"/>
                </a:solidFill>
              </a:rPr>
              <a:t> осуществляется по решению   школьного Совета Профилактики. </a:t>
            </a:r>
            <a:endParaRPr lang="ru-RU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000000"/>
                </a:solidFill>
              </a:rPr>
              <a:t>3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b="1" dirty="0">
                <a:solidFill>
                  <a:srgbClr val="000000"/>
                </a:solidFill>
              </a:rPr>
              <a:t>Снятие учащихся с ВШУ</a:t>
            </a:r>
            <a:r>
              <a:rPr lang="ru-RU" dirty="0">
                <a:solidFill>
                  <a:srgbClr val="000000"/>
                </a:solidFill>
              </a:rPr>
              <a:t> происходит при наличии стабильных      (на протяжении года ) положительных тенденций в их учебе, поведении и взаимоотношениях с окружающими.</a:t>
            </a:r>
            <a:endParaRPr lang="ru-RU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000000"/>
                </a:solidFill>
              </a:rPr>
              <a:t>4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b="1" dirty="0">
                <a:solidFill>
                  <a:srgbClr val="000000"/>
                </a:solidFill>
              </a:rPr>
              <a:t>При постановке на ВШУ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кл</a:t>
            </a:r>
            <a:r>
              <a:rPr lang="ru-RU" dirty="0">
                <a:solidFill>
                  <a:srgbClr val="000000"/>
                </a:solidFill>
              </a:rPr>
              <a:t>. руководитель представляет на него характеристику ( по схеме ) и информацию о проведенной с уч-ся работой.</a:t>
            </a:r>
            <a:endParaRPr lang="ru-RU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000000"/>
                </a:solidFill>
              </a:rPr>
              <a:t> 5.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При постановке учащегося на ВШУ</a:t>
            </a:r>
            <a:r>
              <a:rPr lang="ru-RU" dirty="0">
                <a:solidFill>
                  <a:srgbClr val="000000"/>
                </a:solidFill>
              </a:rPr>
              <a:t> администрация совместно с </a:t>
            </a:r>
            <a:r>
              <a:rPr lang="ru-RU" dirty="0" err="1">
                <a:solidFill>
                  <a:srgbClr val="000000"/>
                </a:solidFill>
              </a:rPr>
              <a:t>кл</a:t>
            </a:r>
            <a:r>
              <a:rPr lang="ru-RU" dirty="0">
                <a:solidFill>
                  <a:srgbClr val="000000"/>
                </a:solidFill>
              </a:rPr>
              <a:t>. руководителем  осуществляет изучение учащегося, его семьи и организует работу с ним .</a:t>
            </a:r>
            <a:endParaRPr lang="ru-RU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000000"/>
                </a:solidFill>
              </a:rPr>
              <a:t>6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b="1" dirty="0">
                <a:solidFill>
                  <a:srgbClr val="000000"/>
                </a:solidFill>
              </a:rPr>
              <a:t>Индивидуальная работа с учащимися, стоящими на ВШУ</a:t>
            </a:r>
            <a:r>
              <a:rPr lang="ru-RU" dirty="0">
                <a:solidFill>
                  <a:srgbClr val="000000"/>
                </a:solidFill>
              </a:rPr>
              <a:t> , осуществляется с целью профилактики их нездорового образа жизни, корректирования отклоняющегося поведения и изменения их воспитательной среды.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</a:rPr>
              <a:t>7</a:t>
            </a:r>
            <a:r>
              <a:rPr lang="ru-RU" b="1" dirty="0">
                <a:solidFill>
                  <a:srgbClr val="000000"/>
                </a:solidFill>
              </a:rPr>
              <a:t>.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При необходимости к работе</a:t>
            </a:r>
            <a:r>
              <a:rPr lang="ru-RU" dirty="0">
                <a:solidFill>
                  <a:srgbClr val="000000"/>
                </a:solidFill>
              </a:rPr>
              <a:t> с данными учащимися  привлекаются специалисты других учреждений города.</a:t>
            </a:r>
          </a:p>
        </p:txBody>
      </p:sp>
    </p:spTree>
    <p:extLst>
      <p:ext uri="{BB962C8B-B14F-4D97-AF65-F5344CB8AC3E}">
        <p14:creationId xmlns:p14="http://schemas.microsoft.com/office/powerpoint/2010/main" val="422393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3"/>
          <p:cNvSpPr>
            <a:spLocks noChangeArrowheads="1"/>
          </p:cNvSpPr>
          <p:nvPr/>
        </p:nvSpPr>
        <p:spPr bwMode="auto">
          <a:xfrm>
            <a:off x="1881158" y="404813"/>
            <a:ext cx="1371600" cy="1095361"/>
          </a:xfrm>
          <a:prstGeom prst="downArrowCallou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i="1" dirty="0">
                <a:solidFill>
                  <a:schemeClr val="bg1"/>
                </a:solidFill>
                <a:latin typeface="Cambria" pitchFamily="18" charset="0"/>
              </a:rPr>
              <a:t>ПРОФИЛ. РАБОТА</a:t>
            </a:r>
            <a:endParaRPr lang="ru-RU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099" name="AutoShape 24"/>
          <p:cNvSpPr>
            <a:spLocks noChangeArrowheads="1"/>
          </p:cNvSpPr>
          <p:nvPr/>
        </p:nvSpPr>
        <p:spPr bwMode="auto">
          <a:xfrm>
            <a:off x="8866158" y="404813"/>
            <a:ext cx="1371600" cy="1095362"/>
          </a:xfrm>
          <a:prstGeom prst="downArrowCallou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i="1" dirty="0">
                <a:solidFill>
                  <a:schemeClr val="bg1"/>
                </a:solidFill>
                <a:latin typeface="Cambria" pitchFamily="18" charset="0"/>
              </a:rPr>
              <a:t>ПСИХОЛ. СЛУЖБА</a:t>
            </a:r>
            <a:endParaRPr lang="ru-RU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100" name="AutoShape 25"/>
          <p:cNvSpPr>
            <a:spLocks noChangeArrowheads="1"/>
          </p:cNvSpPr>
          <p:nvPr/>
        </p:nvSpPr>
        <p:spPr bwMode="auto">
          <a:xfrm>
            <a:off x="7065933" y="404813"/>
            <a:ext cx="1371600" cy="1095362"/>
          </a:xfrm>
          <a:prstGeom prst="downArrowCallou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i="1" dirty="0">
                <a:solidFill>
                  <a:schemeClr val="bg1"/>
                </a:solidFill>
                <a:latin typeface="Cambria" pitchFamily="18" charset="0"/>
              </a:rPr>
              <a:t>ПРАВОВОЙ ВСЕОБУЧ</a:t>
            </a:r>
            <a:endParaRPr lang="ru-RU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101" name="AutoShape 26"/>
          <p:cNvSpPr>
            <a:spLocks noChangeArrowheads="1"/>
          </p:cNvSpPr>
          <p:nvPr/>
        </p:nvSpPr>
        <p:spPr bwMode="auto">
          <a:xfrm>
            <a:off x="5265708" y="404813"/>
            <a:ext cx="1371600" cy="1095362"/>
          </a:xfrm>
          <a:prstGeom prst="downArrowCallou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chemeClr val="bg1"/>
                </a:solidFill>
                <a:latin typeface="Cambria" pitchFamily="18" charset="0"/>
              </a:rPr>
              <a:t>РАБОТА  С РОДИТЕЛЯМИ</a:t>
            </a:r>
            <a:endParaRPr lang="ru-RU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102" name="AutoShape 27"/>
          <p:cNvSpPr>
            <a:spLocks noChangeArrowheads="1"/>
          </p:cNvSpPr>
          <p:nvPr/>
        </p:nvSpPr>
        <p:spPr bwMode="auto">
          <a:xfrm>
            <a:off x="3536921" y="404813"/>
            <a:ext cx="1371600" cy="1095361"/>
          </a:xfrm>
          <a:prstGeom prst="downArrowCallou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i="1" dirty="0">
                <a:solidFill>
                  <a:schemeClr val="bg1"/>
                </a:solidFill>
                <a:latin typeface="Cambria" pitchFamily="18" charset="0"/>
              </a:rPr>
              <a:t>ДОСУГ</a:t>
            </a:r>
            <a:endParaRPr lang="ru-RU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103" name="Rectangle 28"/>
          <p:cNvSpPr>
            <a:spLocks noChangeArrowheads="1"/>
          </p:cNvSpPr>
          <p:nvPr/>
        </p:nvSpPr>
        <p:spPr bwMode="auto">
          <a:xfrm>
            <a:off x="1881158" y="1547813"/>
            <a:ext cx="1371600" cy="1023931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Проведение акции по ЗОЖ</a:t>
            </a:r>
          </a:p>
        </p:txBody>
      </p:sp>
      <p:sp>
        <p:nvSpPr>
          <p:cNvPr id="4104" name="Rectangle 29"/>
          <p:cNvSpPr>
            <a:spLocks noChangeArrowheads="1"/>
          </p:cNvSpPr>
          <p:nvPr/>
        </p:nvSpPr>
        <p:spPr bwMode="auto">
          <a:xfrm>
            <a:off x="1881158" y="3605213"/>
            <a:ext cx="1371600" cy="1038233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Организация школьных праздников</a:t>
            </a:r>
          </a:p>
        </p:txBody>
      </p:sp>
      <p:sp>
        <p:nvSpPr>
          <p:cNvPr id="4105" name="Rectangle 30"/>
          <p:cNvSpPr>
            <a:spLocks noChangeArrowheads="1"/>
          </p:cNvSpPr>
          <p:nvPr/>
        </p:nvSpPr>
        <p:spPr bwMode="auto">
          <a:xfrm>
            <a:off x="1881158" y="2576513"/>
            <a:ext cx="1371600" cy="995363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 err="1">
                <a:solidFill>
                  <a:srgbClr val="C00000"/>
                </a:solidFill>
                <a:latin typeface="Cambria" pitchFamily="18" charset="0"/>
              </a:rPr>
              <a:t>Тематичес</a:t>
            </a:r>
            <a:r>
              <a:rPr lang="en-US" sz="1400" i="1" dirty="0">
                <a:solidFill>
                  <a:srgbClr val="C00000"/>
                </a:solidFill>
                <a:latin typeface="Cambria" pitchFamily="18" charset="0"/>
              </a:rPr>
              <a:t>-</a:t>
            </a:r>
          </a:p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кие  классные часы</a:t>
            </a:r>
          </a:p>
        </p:txBody>
      </p:sp>
      <p:sp>
        <p:nvSpPr>
          <p:cNvPr id="4106" name="Rectangle 31"/>
          <p:cNvSpPr>
            <a:spLocks noChangeArrowheads="1"/>
          </p:cNvSpPr>
          <p:nvPr/>
        </p:nvSpPr>
        <p:spPr bwMode="auto">
          <a:xfrm>
            <a:off x="1881158" y="5662613"/>
            <a:ext cx="1371600" cy="800100"/>
          </a:xfrm>
          <a:prstGeom prst="flowChartAlternateProcess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Совместная работа с ИДН</a:t>
            </a:r>
          </a:p>
        </p:txBody>
      </p:sp>
      <p:sp>
        <p:nvSpPr>
          <p:cNvPr id="4107" name="Rectangle 32"/>
          <p:cNvSpPr>
            <a:spLocks noChangeArrowheads="1"/>
          </p:cNvSpPr>
          <p:nvPr/>
        </p:nvSpPr>
        <p:spPr bwMode="auto">
          <a:xfrm>
            <a:off x="1881158" y="4633913"/>
            <a:ext cx="1371600" cy="1009665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 err="1">
                <a:solidFill>
                  <a:srgbClr val="C00000"/>
                </a:solidFill>
                <a:latin typeface="Cambria" pitchFamily="18" charset="0"/>
              </a:rPr>
              <a:t>Взаимодейст</a:t>
            </a: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  с  РПЦ и др. </a:t>
            </a:r>
            <a:r>
              <a:rPr lang="ru-RU" sz="1400" i="1" dirty="0" err="1">
                <a:solidFill>
                  <a:srgbClr val="C00000"/>
                </a:solidFill>
                <a:latin typeface="Cambria" pitchFamily="18" charset="0"/>
              </a:rPr>
              <a:t>учрежд</a:t>
            </a: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131103" name="Line 33"/>
          <p:cNvSpPr>
            <a:spLocks noChangeShapeType="1"/>
          </p:cNvSpPr>
          <p:nvPr/>
        </p:nvSpPr>
        <p:spPr bwMode="auto">
          <a:xfrm>
            <a:off x="4872038" y="981075"/>
            <a:ext cx="3603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1104" name="Line 34"/>
          <p:cNvSpPr>
            <a:spLocks noChangeShapeType="1"/>
          </p:cNvSpPr>
          <p:nvPr/>
        </p:nvSpPr>
        <p:spPr bwMode="auto">
          <a:xfrm>
            <a:off x="6600825" y="981075"/>
            <a:ext cx="431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1105" name="Line 35"/>
          <p:cNvSpPr>
            <a:spLocks noChangeShapeType="1"/>
          </p:cNvSpPr>
          <p:nvPr/>
        </p:nvSpPr>
        <p:spPr bwMode="auto">
          <a:xfrm>
            <a:off x="3219451" y="976313"/>
            <a:ext cx="284163" cy="47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1106" name="Line 36"/>
          <p:cNvSpPr>
            <a:spLocks noChangeShapeType="1"/>
          </p:cNvSpPr>
          <p:nvPr/>
        </p:nvSpPr>
        <p:spPr bwMode="auto">
          <a:xfrm>
            <a:off x="8401050" y="908050"/>
            <a:ext cx="431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Rectangle 42"/>
          <p:cNvSpPr>
            <a:spLocks noChangeArrowheads="1"/>
          </p:cNvSpPr>
          <p:nvPr/>
        </p:nvSpPr>
        <p:spPr bwMode="auto">
          <a:xfrm>
            <a:off x="3536921" y="1547812"/>
            <a:ext cx="1371600" cy="1023932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Организация досуга в течение года</a:t>
            </a:r>
          </a:p>
        </p:txBody>
      </p:sp>
      <p:sp>
        <p:nvSpPr>
          <p:cNvPr id="4118" name="Rectangle 43"/>
          <p:cNvSpPr>
            <a:spLocks noChangeArrowheads="1"/>
          </p:cNvSpPr>
          <p:nvPr/>
        </p:nvSpPr>
        <p:spPr bwMode="auto">
          <a:xfrm>
            <a:off x="3536921" y="3605212"/>
            <a:ext cx="1416071" cy="1038234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Работа студий, спорт. секций</a:t>
            </a:r>
          </a:p>
        </p:txBody>
      </p:sp>
      <p:sp>
        <p:nvSpPr>
          <p:cNvPr id="4119" name="Rectangle 44"/>
          <p:cNvSpPr>
            <a:spLocks noChangeArrowheads="1"/>
          </p:cNvSpPr>
          <p:nvPr/>
        </p:nvSpPr>
        <p:spPr bwMode="auto">
          <a:xfrm>
            <a:off x="3452794" y="2576512"/>
            <a:ext cx="1500198" cy="1066802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Развитие системы </a:t>
            </a:r>
            <a:r>
              <a:rPr lang="ru-RU" sz="1400" i="1" dirty="0" err="1">
                <a:solidFill>
                  <a:srgbClr val="C00000"/>
                </a:solidFill>
                <a:latin typeface="Cambria" pitchFamily="18" charset="0"/>
              </a:rPr>
              <a:t>круж</a:t>
            </a: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. работы</a:t>
            </a:r>
          </a:p>
        </p:txBody>
      </p:sp>
      <p:sp>
        <p:nvSpPr>
          <p:cNvPr id="4120" name="Rectangle 45"/>
          <p:cNvSpPr>
            <a:spLocks noChangeArrowheads="1"/>
          </p:cNvSpPr>
          <p:nvPr/>
        </p:nvSpPr>
        <p:spPr bwMode="auto">
          <a:xfrm>
            <a:off x="3503613" y="5661025"/>
            <a:ext cx="1371600" cy="800100"/>
          </a:xfrm>
          <a:prstGeom prst="flowChartAlternateProcess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Посещение театров, </a:t>
            </a:r>
          </a:p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музеев </a:t>
            </a:r>
            <a:endParaRPr lang="ru-RU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121" name="Rectangle 46"/>
          <p:cNvSpPr>
            <a:spLocks noChangeArrowheads="1"/>
          </p:cNvSpPr>
          <p:nvPr/>
        </p:nvSpPr>
        <p:spPr bwMode="auto">
          <a:xfrm>
            <a:off x="3536921" y="4633913"/>
            <a:ext cx="1371600" cy="1009665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Проведение концертов, </a:t>
            </a:r>
          </a:p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соревнований</a:t>
            </a:r>
          </a:p>
        </p:txBody>
      </p:sp>
      <p:sp>
        <p:nvSpPr>
          <p:cNvPr id="4127" name="Rectangle 52"/>
          <p:cNvSpPr>
            <a:spLocks noChangeArrowheads="1"/>
          </p:cNvSpPr>
          <p:nvPr/>
        </p:nvSpPr>
        <p:spPr bwMode="auto">
          <a:xfrm>
            <a:off x="5265708" y="1547813"/>
            <a:ext cx="1371600" cy="1023931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Посещение на дому</a:t>
            </a:r>
          </a:p>
        </p:txBody>
      </p:sp>
      <p:sp>
        <p:nvSpPr>
          <p:cNvPr id="4128" name="Rectangle 53"/>
          <p:cNvSpPr>
            <a:spLocks noChangeArrowheads="1"/>
          </p:cNvSpPr>
          <p:nvPr/>
        </p:nvSpPr>
        <p:spPr bwMode="auto">
          <a:xfrm>
            <a:off x="5265708" y="3605213"/>
            <a:ext cx="1371600" cy="1038233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Совместное проведение праздников</a:t>
            </a:r>
          </a:p>
        </p:txBody>
      </p:sp>
      <p:sp>
        <p:nvSpPr>
          <p:cNvPr id="4129" name="Rectangle 54"/>
          <p:cNvSpPr>
            <a:spLocks noChangeArrowheads="1"/>
          </p:cNvSpPr>
          <p:nvPr/>
        </p:nvSpPr>
        <p:spPr bwMode="auto">
          <a:xfrm>
            <a:off x="5265708" y="2576513"/>
            <a:ext cx="1371600" cy="995363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Проведение род. собраний ,лекций </a:t>
            </a:r>
          </a:p>
        </p:txBody>
      </p:sp>
      <p:sp>
        <p:nvSpPr>
          <p:cNvPr id="4130" name="Rectangle 55"/>
          <p:cNvSpPr>
            <a:spLocks noChangeArrowheads="1"/>
          </p:cNvSpPr>
          <p:nvPr/>
        </p:nvSpPr>
        <p:spPr bwMode="auto">
          <a:xfrm>
            <a:off x="5232400" y="5662613"/>
            <a:ext cx="1371600" cy="800100"/>
          </a:xfrm>
          <a:prstGeom prst="flowChartAlternateProcess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Дни открытых дверей</a:t>
            </a:r>
          </a:p>
        </p:txBody>
      </p:sp>
      <p:sp>
        <p:nvSpPr>
          <p:cNvPr id="4131" name="Rectangle 56"/>
          <p:cNvSpPr>
            <a:spLocks noChangeArrowheads="1"/>
          </p:cNvSpPr>
          <p:nvPr/>
        </p:nvSpPr>
        <p:spPr bwMode="auto">
          <a:xfrm>
            <a:off x="5265708" y="4633913"/>
            <a:ext cx="1371600" cy="1009665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Организация правового всеобуча</a:t>
            </a:r>
          </a:p>
        </p:txBody>
      </p:sp>
      <p:sp>
        <p:nvSpPr>
          <p:cNvPr id="4137" name="Rectangle 62"/>
          <p:cNvSpPr>
            <a:spLocks noChangeArrowheads="1"/>
          </p:cNvSpPr>
          <p:nvPr/>
        </p:nvSpPr>
        <p:spPr bwMode="auto">
          <a:xfrm>
            <a:off x="7024694" y="1571613"/>
            <a:ext cx="1643074" cy="1023931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i="1">
                <a:solidFill>
                  <a:srgbClr val="C00000"/>
                </a:solidFill>
                <a:latin typeface="Cambria" pitchFamily="18" charset="0"/>
              </a:rPr>
              <a:t>Изучение Конвенции  прав  ребенка., Констит.</a:t>
            </a:r>
          </a:p>
        </p:txBody>
      </p:sp>
      <p:sp>
        <p:nvSpPr>
          <p:cNvPr id="4138" name="Rectangle 63"/>
          <p:cNvSpPr>
            <a:spLocks noChangeArrowheads="1"/>
          </p:cNvSpPr>
          <p:nvPr/>
        </p:nvSpPr>
        <p:spPr bwMode="auto">
          <a:xfrm>
            <a:off x="7065933" y="3605212"/>
            <a:ext cx="1371600" cy="1038234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Выполнение прав и </a:t>
            </a:r>
            <a:r>
              <a:rPr lang="ru-RU" sz="1400" i="1" dirty="0" err="1">
                <a:solidFill>
                  <a:srgbClr val="C00000"/>
                </a:solidFill>
                <a:latin typeface="Cambria" pitchFamily="18" charset="0"/>
              </a:rPr>
              <a:t>обяз</a:t>
            </a: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. уч-ся школы</a:t>
            </a:r>
          </a:p>
        </p:txBody>
      </p:sp>
      <p:sp>
        <p:nvSpPr>
          <p:cNvPr id="4139" name="Rectangle 64"/>
          <p:cNvSpPr>
            <a:spLocks noChangeArrowheads="1"/>
          </p:cNvSpPr>
          <p:nvPr/>
        </p:nvSpPr>
        <p:spPr bwMode="auto">
          <a:xfrm>
            <a:off x="7024694" y="2571745"/>
            <a:ext cx="1514476" cy="995363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Встречи с юристами</a:t>
            </a:r>
          </a:p>
        </p:txBody>
      </p:sp>
      <p:sp>
        <p:nvSpPr>
          <p:cNvPr id="4140" name="Rectangle 65"/>
          <p:cNvSpPr>
            <a:spLocks noChangeArrowheads="1"/>
          </p:cNvSpPr>
          <p:nvPr/>
        </p:nvSpPr>
        <p:spPr bwMode="auto">
          <a:xfrm>
            <a:off x="7032625" y="5662613"/>
            <a:ext cx="1371600" cy="800100"/>
          </a:xfrm>
          <a:prstGeom prst="flowChartAlternateProcess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Декады  по правовому воспитанию</a:t>
            </a:r>
          </a:p>
        </p:txBody>
      </p:sp>
      <p:sp>
        <p:nvSpPr>
          <p:cNvPr id="4141" name="Rectangle 66"/>
          <p:cNvSpPr>
            <a:spLocks noChangeArrowheads="1"/>
          </p:cNvSpPr>
          <p:nvPr/>
        </p:nvSpPr>
        <p:spPr bwMode="auto">
          <a:xfrm>
            <a:off x="7065933" y="4633913"/>
            <a:ext cx="1371600" cy="1009665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Беседы с инспектором ИДН</a:t>
            </a:r>
          </a:p>
        </p:txBody>
      </p:sp>
      <p:sp>
        <p:nvSpPr>
          <p:cNvPr id="4147" name="Rectangle 72"/>
          <p:cNvSpPr>
            <a:spLocks noChangeArrowheads="1"/>
          </p:cNvSpPr>
          <p:nvPr/>
        </p:nvSpPr>
        <p:spPr bwMode="auto">
          <a:xfrm>
            <a:off x="8882082" y="1547813"/>
            <a:ext cx="1571636" cy="1023931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Индивид. раб. с детьми </a:t>
            </a:r>
            <a:r>
              <a:rPr lang="ru-RU" sz="1400" i="1" dirty="0" err="1">
                <a:solidFill>
                  <a:srgbClr val="C00000"/>
                </a:solidFill>
                <a:latin typeface="Cambria" pitchFamily="18" charset="0"/>
              </a:rPr>
              <a:t>девиан</a:t>
            </a: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.  поведения</a:t>
            </a:r>
            <a:endParaRPr lang="ru-RU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148" name="Rectangle 73"/>
          <p:cNvSpPr>
            <a:spLocks noChangeArrowheads="1"/>
          </p:cNvSpPr>
          <p:nvPr/>
        </p:nvSpPr>
        <p:spPr bwMode="auto">
          <a:xfrm>
            <a:off x="8739206" y="3573463"/>
            <a:ext cx="1785950" cy="1069983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Times New Roman" pitchFamily="18" charset="0"/>
              </a:rPr>
              <a:t>Педагогическая помощь учителю в работе с детьми.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149" name="Rectangle 74"/>
          <p:cNvSpPr>
            <a:spLocks noChangeArrowheads="1"/>
          </p:cNvSpPr>
          <p:nvPr/>
        </p:nvSpPr>
        <p:spPr bwMode="auto">
          <a:xfrm>
            <a:off x="8942358" y="2576513"/>
            <a:ext cx="1511360" cy="995363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Психол.– </a:t>
            </a:r>
            <a:r>
              <a:rPr lang="ru-RU" sz="1400" i="1" dirty="0" err="1">
                <a:solidFill>
                  <a:srgbClr val="C00000"/>
                </a:solidFill>
                <a:latin typeface="Cambria" pitchFamily="18" charset="0"/>
              </a:rPr>
              <a:t>педаг</a:t>
            </a: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. </a:t>
            </a:r>
            <a:r>
              <a:rPr lang="ru-RU" sz="1400" i="1" dirty="0" err="1">
                <a:solidFill>
                  <a:srgbClr val="C00000"/>
                </a:solidFill>
                <a:latin typeface="Cambria" pitchFamily="18" charset="0"/>
              </a:rPr>
              <a:t>Консультиро-вание</a:t>
            </a:r>
            <a:endParaRPr lang="ru-RU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150" name="Rectangle 75"/>
          <p:cNvSpPr>
            <a:spLocks noChangeArrowheads="1"/>
          </p:cNvSpPr>
          <p:nvPr/>
        </p:nvSpPr>
        <p:spPr bwMode="auto">
          <a:xfrm>
            <a:off x="8909050" y="5662613"/>
            <a:ext cx="1616106" cy="800100"/>
          </a:xfrm>
          <a:prstGeom prst="flowChartAlternateProcess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Тренинги с дет. </a:t>
            </a:r>
            <a:r>
              <a:rPr lang="ru-RU" sz="1400" i="1" dirty="0" err="1">
                <a:solidFill>
                  <a:srgbClr val="C00000"/>
                </a:solidFill>
                <a:latin typeface="Cambria" pitchFamily="18" charset="0"/>
              </a:rPr>
              <a:t>девиантного</a:t>
            </a: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 поведения</a:t>
            </a:r>
            <a:endParaRPr lang="ru-RU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151" name="Rectangle 76"/>
          <p:cNvSpPr>
            <a:spLocks noChangeArrowheads="1"/>
          </p:cNvSpPr>
          <p:nvPr/>
        </p:nvSpPr>
        <p:spPr bwMode="auto">
          <a:xfrm>
            <a:off x="8942358" y="4633912"/>
            <a:ext cx="1582798" cy="1081104"/>
          </a:xfrm>
          <a:prstGeom prst="downArrowCallou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Психол. – </a:t>
            </a:r>
            <a:r>
              <a:rPr lang="ru-RU" sz="1400" i="1" dirty="0" err="1">
                <a:solidFill>
                  <a:srgbClr val="C00000"/>
                </a:solidFill>
                <a:latin typeface="Cambria" pitchFamily="18" charset="0"/>
              </a:rPr>
              <a:t>педаг</a:t>
            </a:r>
            <a:r>
              <a:rPr lang="ru-RU" sz="1400" i="1" dirty="0">
                <a:solidFill>
                  <a:srgbClr val="C00000"/>
                </a:solidFill>
                <a:latin typeface="Cambria" pitchFamily="18" charset="0"/>
              </a:rPr>
              <a:t>. Всеобуч родит. курс лекций</a:t>
            </a:r>
            <a:endParaRPr lang="ru-RU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61" name="Равно 60"/>
          <p:cNvSpPr/>
          <p:nvPr/>
        </p:nvSpPr>
        <p:spPr bwMode="auto">
          <a:xfrm>
            <a:off x="5453064" y="1"/>
            <a:ext cx="5214937" cy="214313"/>
          </a:xfrm>
          <a:prstGeom prst="mathEqual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1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Заголовок 1"/>
          <p:cNvSpPr>
            <a:spLocks noGrp="1"/>
          </p:cNvSpPr>
          <p:nvPr>
            <p:ph type="title"/>
          </p:nvPr>
        </p:nvSpPr>
        <p:spPr>
          <a:xfrm>
            <a:off x="2166938" y="428626"/>
            <a:ext cx="7643812" cy="71437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33CC"/>
                </a:solidFill>
                <a:latin typeface="Cambria" pitchFamily="18" charset="0"/>
              </a:rPr>
              <a:t/>
            </a:r>
            <a:br>
              <a:rPr lang="ru-RU" b="1" i="1" dirty="0" smtClean="0">
                <a:solidFill>
                  <a:srgbClr val="0033CC"/>
                </a:solidFill>
                <a:latin typeface="Cambria" pitchFamily="18" charset="0"/>
              </a:rPr>
            </a:br>
            <a:r>
              <a:rPr lang="ru-RU" b="1" i="1" dirty="0" smtClean="0">
                <a:solidFill>
                  <a:srgbClr val="0033CC"/>
                </a:solidFill>
                <a:latin typeface="Cambria" pitchFamily="18" charset="0"/>
              </a:rPr>
              <a:t>СЕМЬЯ  И ШКОЛА.</a:t>
            </a:r>
            <a:br>
              <a:rPr lang="ru-RU" b="1" i="1" dirty="0" smtClean="0">
                <a:solidFill>
                  <a:srgbClr val="0033CC"/>
                </a:solidFill>
                <a:latin typeface="Cambria" pitchFamily="18" charset="0"/>
              </a:rPr>
            </a:br>
            <a:r>
              <a:rPr lang="ru-RU" b="1" i="1" dirty="0" smtClean="0">
                <a:solidFill>
                  <a:srgbClr val="0033CC"/>
                </a:solidFill>
                <a:latin typeface="Cambria" pitchFamily="18" charset="0"/>
              </a:rPr>
              <a:t>РАБОТА  С  РОДИТЕЛЯМИ</a:t>
            </a:r>
            <a:br>
              <a:rPr lang="ru-RU" b="1" i="1" dirty="0" smtClean="0">
                <a:solidFill>
                  <a:srgbClr val="0033CC"/>
                </a:solidFill>
                <a:latin typeface="Cambria" pitchFamily="18" charset="0"/>
              </a:rPr>
            </a:br>
            <a:endParaRPr lang="ru-RU" b="1" dirty="0" smtClean="0">
              <a:solidFill>
                <a:srgbClr val="0033CC"/>
              </a:solidFill>
            </a:endParaRPr>
          </a:p>
        </p:txBody>
      </p:sp>
      <p:sp>
        <p:nvSpPr>
          <p:cNvPr id="156674" name="Содержимое 2"/>
          <p:cNvSpPr>
            <a:spLocks noGrp="1"/>
          </p:cNvSpPr>
          <p:nvPr>
            <p:ph idx="1"/>
          </p:nvPr>
        </p:nvSpPr>
        <p:spPr>
          <a:xfrm>
            <a:off x="1881188" y="2003898"/>
            <a:ext cx="8462962" cy="4447703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Проведение родительских  собраний, лекций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 Посещение на дому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Совместное проведение праздников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Организация правового всеобуча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Дни открытых дверей</a:t>
            </a:r>
          </a:p>
          <a:p>
            <a:endParaRPr lang="ru-RU" i="1" dirty="0" smtClean="0">
              <a:solidFill>
                <a:srgbClr val="C00000"/>
              </a:solidFill>
              <a:latin typeface="Cambria" pitchFamily="18" charset="0"/>
            </a:endParaRPr>
          </a:p>
          <a:p>
            <a:endParaRPr lang="ru-RU" i="1" dirty="0" smtClean="0">
              <a:solidFill>
                <a:srgbClr val="C00000"/>
              </a:solidFill>
              <a:latin typeface="Cambria" pitchFamily="18" charset="0"/>
            </a:endParaRPr>
          </a:p>
          <a:p>
            <a:endParaRPr lang="ru-RU" i="1" dirty="0" smtClean="0">
              <a:solidFill>
                <a:srgbClr val="C00000"/>
              </a:solidFill>
              <a:latin typeface="Cambria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1997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7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7699" name="Picture 4" descr="vospitsrodit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0979" y="321318"/>
            <a:ext cx="9533106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353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28600"/>
            <a:ext cx="8640762" cy="1219200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</a:rPr>
              <a:t>       </a:t>
            </a:r>
            <a:r>
              <a:rPr lang="ru-RU" b="1" smtClean="0">
                <a:solidFill>
                  <a:srgbClr val="FF0000"/>
                </a:solidFill>
                <a:latin typeface="Cambria" pitchFamily="18" charset="0"/>
              </a:rPr>
              <a:t>ОРГАНИЗАЦИЯ   РАБОТЫ </a:t>
            </a:r>
            <a:br>
              <a:rPr lang="ru-RU" b="1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b="1" smtClean="0">
                <a:solidFill>
                  <a:srgbClr val="FF0000"/>
                </a:solidFill>
                <a:latin typeface="Cambria" pitchFamily="18" charset="0"/>
              </a:rPr>
              <a:t>С   РОДИТЕЛЯМИ 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4381488" y="3857628"/>
            <a:ext cx="3875100" cy="1643074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dirty="0">
                <a:solidFill>
                  <a:srgbClr val="0033CC"/>
                </a:solidFill>
              </a:rPr>
              <a:t>ФОРМЫ  РАБОТЫ</a:t>
            </a:r>
          </a:p>
        </p:txBody>
      </p:sp>
      <p:sp>
        <p:nvSpPr>
          <p:cNvPr id="23556" name="AutoShape 6"/>
          <p:cNvSpPr>
            <a:spLocks noChangeArrowheads="1"/>
          </p:cNvSpPr>
          <p:nvPr/>
        </p:nvSpPr>
        <p:spPr bwMode="auto">
          <a:xfrm>
            <a:off x="6381753" y="1500174"/>
            <a:ext cx="2016125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 dirty="0"/>
              <a:t>РОДИТЕЛЬСКАЯ </a:t>
            </a:r>
          </a:p>
          <a:p>
            <a:pPr algn="ctr">
              <a:defRPr/>
            </a:pPr>
            <a:r>
              <a:rPr lang="ru-RU" sz="1400" dirty="0"/>
              <a:t>КОНФЕРЕНЦИЯ</a:t>
            </a:r>
          </a:p>
        </p:txBody>
      </p:sp>
      <p:sp>
        <p:nvSpPr>
          <p:cNvPr id="23557" name="AutoShape 8"/>
          <p:cNvSpPr>
            <a:spLocks noChangeArrowheads="1"/>
          </p:cNvSpPr>
          <p:nvPr/>
        </p:nvSpPr>
        <p:spPr bwMode="auto">
          <a:xfrm>
            <a:off x="8543925" y="1484313"/>
            <a:ext cx="1873250" cy="7921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СОВЕТ ОТЦОВ </a:t>
            </a:r>
          </a:p>
        </p:txBody>
      </p:sp>
      <p:sp>
        <p:nvSpPr>
          <p:cNvPr id="23558" name="AutoShape 10"/>
          <p:cNvSpPr>
            <a:spLocks noChangeArrowheads="1"/>
          </p:cNvSpPr>
          <p:nvPr/>
        </p:nvSpPr>
        <p:spPr bwMode="auto">
          <a:xfrm>
            <a:off x="8543925" y="2492376"/>
            <a:ext cx="1873250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/>
              <a:t>РОДИТЕЛЬСКИЕ </a:t>
            </a:r>
          </a:p>
          <a:p>
            <a:pPr algn="ctr">
              <a:defRPr/>
            </a:pPr>
            <a:r>
              <a:rPr lang="ru-RU" dirty="0"/>
              <a:t>СОБРАНИЯ</a:t>
            </a:r>
          </a:p>
        </p:txBody>
      </p:sp>
      <p:sp>
        <p:nvSpPr>
          <p:cNvPr id="23559" name="AutoShape 11"/>
          <p:cNvSpPr>
            <a:spLocks noChangeArrowheads="1"/>
          </p:cNvSpPr>
          <p:nvPr/>
        </p:nvSpPr>
        <p:spPr bwMode="auto">
          <a:xfrm>
            <a:off x="8543925" y="3500438"/>
            <a:ext cx="1873250" cy="8572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СОВМЕСТНЫЕ </a:t>
            </a:r>
          </a:p>
          <a:p>
            <a:pPr algn="ctr">
              <a:defRPr/>
            </a:pPr>
            <a:r>
              <a:rPr lang="ru-RU" dirty="0"/>
              <a:t>ПРАЗДНИКИ</a:t>
            </a:r>
          </a:p>
        </p:txBody>
      </p:sp>
      <p:sp>
        <p:nvSpPr>
          <p:cNvPr id="23560" name="AutoShape 12"/>
          <p:cNvSpPr>
            <a:spLocks noChangeArrowheads="1"/>
          </p:cNvSpPr>
          <p:nvPr/>
        </p:nvSpPr>
        <p:spPr bwMode="auto">
          <a:xfrm>
            <a:off x="8543925" y="4572008"/>
            <a:ext cx="1873250" cy="92869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ЛЕКТОРИИ</a:t>
            </a:r>
          </a:p>
        </p:txBody>
      </p:sp>
      <p:sp>
        <p:nvSpPr>
          <p:cNvPr id="23561" name="AutoShape 13"/>
          <p:cNvSpPr>
            <a:spLocks noChangeArrowheads="1"/>
          </p:cNvSpPr>
          <p:nvPr/>
        </p:nvSpPr>
        <p:spPr bwMode="auto">
          <a:xfrm>
            <a:off x="8596330" y="5786455"/>
            <a:ext cx="1873250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/>
              <a:t>РОДИТЕЛЬСКИЕ </a:t>
            </a:r>
          </a:p>
          <a:p>
            <a:pPr algn="ctr">
              <a:defRPr/>
            </a:pPr>
            <a:r>
              <a:rPr lang="ru-RU" dirty="0"/>
              <a:t>РЕЙДЫ</a:t>
            </a:r>
          </a:p>
        </p:txBody>
      </p:sp>
      <p:sp>
        <p:nvSpPr>
          <p:cNvPr id="23562" name="AutoShape 14"/>
          <p:cNvSpPr>
            <a:spLocks noChangeArrowheads="1"/>
          </p:cNvSpPr>
          <p:nvPr/>
        </p:nvSpPr>
        <p:spPr bwMode="auto">
          <a:xfrm>
            <a:off x="4024299" y="1500174"/>
            <a:ext cx="2016125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 dirty="0"/>
              <a:t>РОДИТЕЛЬСКИЙ </a:t>
            </a:r>
          </a:p>
          <a:p>
            <a:pPr algn="ctr">
              <a:defRPr/>
            </a:pPr>
            <a:r>
              <a:rPr lang="ru-RU" sz="1400" dirty="0"/>
              <a:t>КОМИТЕТ</a:t>
            </a:r>
          </a:p>
        </p:txBody>
      </p:sp>
      <p:sp>
        <p:nvSpPr>
          <p:cNvPr id="23563" name="AutoShape 15"/>
          <p:cNvSpPr>
            <a:spLocks noChangeArrowheads="1"/>
          </p:cNvSpPr>
          <p:nvPr/>
        </p:nvSpPr>
        <p:spPr bwMode="auto">
          <a:xfrm>
            <a:off x="4738679" y="2571744"/>
            <a:ext cx="3157547" cy="92869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 dirty="0"/>
              <a:t>ПСИХОЛОГО- </a:t>
            </a:r>
          </a:p>
          <a:p>
            <a:pPr algn="ctr">
              <a:defRPr/>
            </a:pPr>
            <a:r>
              <a:rPr lang="ru-RU" sz="1400" dirty="0"/>
              <a:t>ПЕДАГОГИЧЕСКИЙ </a:t>
            </a:r>
          </a:p>
          <a:p>
            <a:pPr algn="ctr">
              <a:defRPr/>
            </a:pPr>
            <a:r>
              <a:rPr lang="ru-RU" sz="1400" dirty="0"/>
              <a:t>СЕМИНАР</a:t>
            </a:r>
          </a:p>
        </p:txBody>
      </p:sp>
      <p:sp>
        <p:nvSpPr>
          <p:cNvPr id="23564" name="AutoShape 16"/>
          <p:cNvSpPr>
            <a:spLocks noChangeArrowheads="1"/>
          </p:cNvSpPr>
          <p:nvPr/>
        </p:nvSpPr>
        <p:spPr bwMode="auto">
          <a:xfrm>
            <a:off x="6381753" y="5786454"/>
            <a:ext cx="2066925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ТВОРЧЕСКИЕ </a:t>
            </a:r>
          </a:p>
          <a:p>
            <a:pPr algn="ctr">
              <a:defRPr/>
            </a:pPr>
            <a:r>
              <a:rPr lang="ru-RU" dirty="0"/>
              <a:t>ВСТРЕЧИ</a:t>
            </a:r>
          </a:p>
        </p:txBody>
      </p:sp>
      <p:sp>
        <p:nvSpPr>
          <p:cNvPr id="23565" name="AutoShape 17"/>
          <p:cNvSpPr>
            <a:spLocks noChangeArrowheads="1"/>
          </p:cNvSpPr>
          <p:nvPr/>
        </p:nvSpPr>
        <p:spPr bwMode="auto">
          <a:xfrm>
            <a:off x="4167175" y="5857893"/>
            <a:ext cx="2087563" cy="7191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КОНСУЛЬТАЦИИ</a:t>
            </a:r>
          </a:p>
        </p:txBody>
      </p:sp>
      <p:sp>
        <p:nvSpPr>
          <p:cNvPr id="23566" name="AutoShape 18"/>
          <p:cNvSpPr>
            <a:spLocks noChangeArrowheads="1"/>
          </p:cNvSpPr>
          <p:nvPr/>
        </p:nvSpPr>
        <p:spPr bwMode="auto">
          <a:xfrm>
            <a:off x="2024035" y="1500174"/>
            <a:ext cx="1798637" cy="7921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/>
              <a:t>СОВЕТ</a:t>
            </a:r>
            <a:r>
              <a:rPr lang="ru-RU" dirty="0"/>
              <a:t> </a:t>
            </a:r>
          </a:p>
        </p:txBody>
      </p:sp>
      <p:sp>
        <p:nvSpPr>
          <p:cNvPr id="23567" name="AutoShape 19"/>
          <p:cNvSpPr>
            <a:spLocks noChangeArrowheads="1"/>
          </p:cNvSpPr>
          <p:nvPr/>
        </p:nvSpPr>
        <p:spPr bwMode="auto">
          <a:xfrm>
            <a:off x="2024034" y="2571744"/>
            <a:ext cx="1785950" cy="863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КРУГЛЫЙ </a:t>
            </a:r>
          </a:p>
          <a:p>
            <a:pPr algn="ctr">
              <a:defRPr/>
            </a:pPr>
            <a:r>
              <a:rPr lang="ru-RU" dirty="0"/>
              <a:t>СТОЛ</a:t>
            </a:r>
          </a:p>
        </p:txBody>
      </p:sp>
      <p:sp>
        <p:nvSpPr>
          <p:cNvPr id="23568" name="AutoShape 20"/>
          <p:cNvSpPr>
            <a:spLocks noChangeArrowheads="1"/>
          </p:cNvSpPr>
          <p:nvPr/>
        </p:nvSpPr>
        <p:spPr bwMode="auto">
          <a:xfrm>
            <a:off x="2050218" y="3608390"/>
            <a:ext cx="1831923" cy="8651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 dirty="0"/>
              <a:t>ДЕНЬ </a:t>
            </a:r>
          </a:p>
          <a:p>
            <a:pPr algn="ctr">
              <a:defRPr/>
            </a:pPr>
            <a:r>
              <a:rPr lang="ru-RU" sz="1400" dirty="0"/>
              <a:t>ОТКРЫТЫХ </a:t>
            </a:r>
          </a:p>
          <a:p>
            <a:pPr algn="ctr">
              <a:defRPr/>
            </a:pPr>
            <a:r>
              <a:rPr lang="ru-RU" sz="1400" dirty="0"/>
              <a:t>ДВЕРЕЙ</a:t>
            </a:r>
          </a:p>
        </p:txBody>
      </p:sp>
      <p:sp>
        <p:nvSpPr>
          <p:cNvPr id="23569" name="AutoShape 21"/>
          <p:cNvSpPr>
            <a:spLocks noChangeArrowheads="1"/>
          </p:cNvSpPr>
          <p:nvPr/>
        </p:nvSpPr>
        <p:spPr bwMode="auto">
          <a:xfrm>
            <a:off x="2024035" y="4786322"/>
            <a:ext cx="1941513" cy="79057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ДИСПУТ</a:t>
            </a:r>
          </a:p>
        </p:txBody>
      </p:sp>
      <p:sp>
        <p:nvSpPr>
          <p:cNvPr id="23570" name="AutoShape 22"/>
          <p:cNvSpPr>
            <a:spLocks noChangeArrowheads="1"/>
          </p:cNvSpPr>
          <p:nvPr/>
        </p:nvSpPr>
        <p:spPr bwMode="auto">
          <a:xfrm>
            <a:off x="2024035" y="5857893"/>
            <a:ext cx="2012951" cy="7191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/>
              <a:t>КЛУБ </a:t>
            </a:r>
          </a:p>
          <a:p>
            <a:pPr algn="ctr">
              <a:defRPr/>
            </a:pPr>
            <a:r>
              <a:rPr lang="ru-RU" sz="1600" dirty="0"/>
              <a:t>МОЛОДОЙ </a:t>
            </a:r>
          </a:p>
          <a:p>
            <a:pPr algn="ctr">
              <a:defRPr/>
            </a:pPr>
            <a:r>
              <a:rPr lang="ru-RU" sz="1600" dirty="0"/>
              <a:t>СЕМЬИ</a:t>
            </a:r>
          </a:p>
        </p:txBody>
      </p:sp>
      <p:cxnSp>
        <p:nvCxnSpPr>
          <p:cNvPr id="158770" name="AutoShape 26"/>
          <p:cNvCxnSpPr>
            <a:cxnSpLocks noChangeShapeType="1"/>
          </p:cNvCxnSpPr>
          <p:nvPr/>
        </p:nvCxnSpPr>
        <p:spPr bwMode="auto">
          <a:xfrm flipV="1">
            <a:off x="8167688" y="4143376"/>
            <a:ext cx="360362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71" name="AutoShape 27"/>
          <p:cNvCxnSpPr>
            <a:cxnSpLocks noChangeShapeType="1"/>
          </p:cNvCxnSpPr>
          <p:nvPr/>
        </p:nvCxnSpPr>
        <p:spPr bwMode="auto">
          <a:xfrm>
            <a:off x="8024813" y="5000626"/>
            <a:ext cx="500062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72" name="AutoShape 28"/>
          <p:cNvCxnSpPr>
            <a:cxnSpLocks noChangeShapeType="1"/>
          </p:cNvCxnSpPr>
          <p:nvPr/>
        </p:nvCxnSpPr>
        <p:spPr bwMode="auto">
          <a:xfrm rot="5400000" flipH="1" flipV="1">
            <a:off x="7135813" y="2674938"/>
            <a:ext cx="1785938" cy="1008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73" name="AutoShape 29"/>
          <p:cNvCxnSpPr>
            <a:cxnSpLocks noChangeShapeType="1"/>
          </p:cNvCxnSpPr>
          <p:nvPr/>
        </p:nvCxnSpPr>
        <p:spPr bwMode="auto">
          <a:xfrm>
            <a:off x="7810501" y="5143500"/>
            <a:ext cx="917575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74" name="AutoShape 30"/>
          <p:cNvCxnSpPr>
            <a:cxnSpLocks noChangeShapeType="1"/>
          </p:cNvCxnSpPr>
          <p:nvPr/>
        </p:nvCxnSpPr>
        <p:spPr bwMode="auto">
          <a:xfrm rot="16200000" flipH="1">
            <a:off x="6810376" y="5500689"/>
            <a:ext cx="428625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75" name="AutoShape 31"/>
          <p:cNvCxnSpPr>
            <a:cxnSpLocks noChangeShapeType="1"/>
          </p:cNvCxnSpPr>
          <p:nvPr/>
        </p:nvCxnSpPr>
        <p:spPr bwMode="auto">
          <a:xfrm rot="10800000" flipV="1">
            <a:off x="4024314" y="4786314"/>
            <a:ext cx="357187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76" name="AutoShape 32"/>
          <p:cNvCxnSpPr>
            <a:cxnSpLocks noChangeShapeType="1"/>
          </p:cNvCxnSpPr>
          <p:nvPr/>
        </p:nvCxnSpPr>
        <p:spPr bwMode="auto">
          <a:xfrm rot="10800000" flipV="1">
            <a:off x="3881439" y="5214939"/>
            <a:ext cx="714375" cy="642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77" name="AutoShape 33"/>
          <p:cNvCxnSpPr>
            <a:cxnSpLocks noChangeShapeType="1"/>
          </p:cNvCxnSpPr>
          <p:nvPr/>
        </p:nvCxnSpPr>
        <p:spPr bwMode="auto">
          <a:xfrm rot="10800000">
            <a:off x="3881439" y="3143250"/>
            <a:ext cx="1000125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78" name="AutoShape 34"/>
          <p:cNvCxnSpPr>
            <a:cxnSpLocks noChangeShapeType="1"/>
          </p:cNvCxnSpPr>
          <p:nvPr/>
        </p:nvCxnSpPr>
        <p:spPr bwMode="auto">
          <a:xfrm rot="10800000">
            <a:off x="4381500" y="467995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79" name="AutoShape 35"/>
          <p:cNvCxnSpPr>
            <a:cxnSpLocks noChangeShapeType="1"/>
          </p:cNvCxnSpPr>
          <p:nvPr/>
        </p:nvCxnSpPr>
        <p:spPr bwMode="auto">
          <a:xfrm rot="16200000" flipV="1">
            <a:off x="3559969" y="2536031"/>
            <a:ext cx="1714500" cy="1214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80" name="AutoShape 36"/>
          <p:cNvCxnSpPr>
            <a:cxnSpLocks noChangeShapeType="1"/>
          </p:cNvCxnSpPr>
          <p:nvPr/>
        </p:nvCxnSpPr>
        <p:spPr bwMode="auto">
          <a:xfrm rot="10800000">
            <a:off x="3933826" y="4062414"/>
            <a:ext cx="500063" cy="280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81" name="AutoShape 37"/>
          <p:cNvCxnSpPr>
            <a:cxnSpLocks noChangeShapeType="1"/>
          </p:cNvCxnSpPr>
          <p:nvPr/>
        </p:nvCxnSpPr>
        <p:spPr bwMode="auto">
          <a:xfrm rot="5400000">
            <a:off x="5203032" y="5607845"/>
            <a:ext cx="500063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82" name="AutoShape 38"/>
          <p:cNvCxnSpPr>
            <a:cxnSpLocks noChangeShapeType="1"/>
          </p:cNvCxnSpPr>
          <p:nvPr/>
        </p:nvCxnSpPr>
        <p:spPr bwMode="auto">
          <a:xfrm rot="16200000" flipV="1">
            <a:off x="6310313" y="3643313"/>
            <a:ext cx="2857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8783" name="AutoShape 39"/>
          <p:cNvCxnSpPr>
            <a:cxnSpLocks noChangeShapeType="1"/>
          </p:cNvCxnSpPr>
          <p:nvPr/>
        </p:nvCxnSpPr>
        <p:spPr bwMode="auto">
          <a:xfrm rot="5400000" flipH="1" flipV="1">
            <a:off x="7512051" y="3067051"/>
            <a:ext cx="1209675" cy="854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48398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9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1" y="404814"/>
            <a:ext cx="8640763" cy="5062131"/>
          </a:xfrm>
        </p:spPr>
        <p:txBody>
          <a:bodyPr>
            <a:noAutofit/>
          </a:bodyPr>
          <a:lstStyle/>
          <a:p>
            <a:pPr algn="ctr"/>
            <a:r>
              <a:rPr lang="ru-RU" sz="8000" b="1" i="1" dirty="0">
                <a:solidFill>
                  <a:srgbClr val="FF3300"/>
                </a:solidFill>
                <a:latin typeface="Times New Roman" pitchFamily="18" charset="0"/>
              </a:rPr>
              <a:t>Уровень воспитанности 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412290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4" y="228601"/>
            <a:ext cx="8948737" cy="243677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          Воспитанность</a:t>
            </a:r>
            <a:r>
              <a:rPr lang="ru-RU" sz="2800" b="1" dirty="0">
                <a:solidFill>
                  <a:srgbClr val="000000"/>
                </a:solidFill>
              </a:rPr>
              <a:t> - это интегрированный показатель сформированного отношения ученика к учебе, природе, обществу, людям, к себе. Воспитанность предполагает культуру поведения, этикет, культуру общения.</a:t>
            </a:r>
          </a:p>
        </p:txBody>
      </p:sp>
      <p:sp>
        <p:nvSpPr>
          <p:cNvPr id="1792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2782111"/>
            <a:ext cx="8424862" cy="333770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000" b="1" dirty="0">
                <a:solidFill>
                  <a:srgbClr val="CC3300"/>
                </a:solidFill>
              </a:rPr>
              <a:t>Изучение и анализ уровня воспитанности дает возможность:</a:t>
            </a:r>
          </a:p>
          <a:p>
            <a:r>
              <a:rPr lang="ru-RU" sz="2000" b="1" dirty="0">
                <a:solidFill>
                  <a:srgbClr val="CC3300"/>
                </a:solidFill>
              </a:rPr>
              <a:t>определить цели воспитательной работы через формирование и развитие тех или иных качеств;</a:t>
            </a:r>
          </a:p>
          <a:p>
            <a:r>
              <a:rPr lang="ru-RU" sz="2000" b="1" dirty="0">
                <a:solidFill>
                  <a:srgbClr val="CC3300"/>
                </a:solidFill>
              </a:rPr>
              <a:t>дифференцированно подойти к учащимся с разным уровнем воспитанности для формирования устойчивой гражданской позиции</a:t>
            </a:r>
            <a:r>
              <a:rPr lang="ru-RU" sz="2000" b="1" dirty="0" smtClean="0">
                <a:solidFill>
                  <a:srgbClr val="CC3300"/>
                </a:solidFill>
              </a:rPr>
              <a:t>.</a:t>
            </a:r>
            <a:endParaRPr lang="ru-RU" sz="2000" b="1" dirty="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79203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1624553" y="2782111"/>
            <a:ext cx="135647" cy="366949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3413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4" y="228600"/>
            <a:ext cx="8734425" cy="286966"/>
          </a:xfrm>
        </p:spPr>
        <p:txBody>
          <a:bodyPr>
            <a:normAutofit fontScale="90000"/>
          </a:bodyPr>
          <a:lstStyle/>
          <a:p>
            <a:pPr algn="ctr"/>
            <a:endParaRPr lang="ru-RU" sz="1800" b="1" dirty="0">
              <a:solidFill>
                <a:srgbClr val="000000"/>
              </a:solidFill>
            </a:endParaRPr>
          </a:p>
        </p:txBody>
      </p:sp>
      <p:sp>
        <p:nvSpPr>
          <p:cNvPr id="1802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1" y="515565"/>
            <a:ext cx="8640763" cy="590469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2A46D0"/>
                </a:solidFill>
              </a:rPr>
              <a:t>Признаком</a:t>
            </a:r>
            <a:r>
              <a:rPr lang="ru-RU" sz="2000" b="1" dirty="0"/>
              <a:t> </a:t>
            </a:r>
            <a:r>
              <a:rPr lang="ru-RU" sz="2000" b="1" i="1" dirty="0">
                <a:solidFill>
                  <a:srgbClr val="CC3300"/>
                </a:solidFill>
              </a:rPr>
              <a:t>высокого уровня воспитанности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2A46D0"/>
                </a:solidFill>
              </a:rPr>
              <a:t>является наличие устойчивой и положительной самостоятельности в деятельности и поведении наряду с проявлением активной общественной, гражданской позиции.</a:t>
            </a:r>
          </a:p>
          <a:p>
            <a:r>
              <a:rPr lang="ru-RU" sz="2000" b="1" dirty="0">
                <a:solidFill>
                  <a:srgbClr val="2A46D0"/>
                </a:solidFill>
              </a:rPr>
              <a:t>Для </a:t>
            </a:r>
            <a:r>
              <a:rPr lang="ru-RU" sz="2000" b="1" i="1" dirty="0">
                <a:solidFill>
                  <a:srgbClr val="CC3300"/>
                </a:solidFill>
              </a:rPr>
              <a:t>среднего уровня воспитанности</a:t>
            </a:r>
            <a:r>
              <a:rPr lang="ru-RU" sz="2000" b="1" dirty="0">
                <a:solidFill>
                  <a:srgbClr val="2A46D0"/>
                </a:solidFill>
              </a:rPr>
              <a:t> свойственны самостоятельность, проявление </a:t>
            </a:r>
            <a:r>
              <a:rPr lang="ru-RU" sz="2000" b="1" dirty="0" err="1">
                <a:solidFill>
                  <a:srgbClr val="2A46D0"/>
                </a:solidFill>
              </a:rPr>
              <a:t>саморегуляции</a:t>
            </a:r>
            <a:r>
              <a:rPr lang="ru-RU" sz="2000" b="1" dirty="0">
                <a:solidFill>
                  <a:srgbClr val="2A46D0"/>
                </a:solidFill>
              </a:rPr>
              <a:t> и самоорганизации, хотя активная общественная позиция еще отсутствует.</a:t>
            </a:r>
            <a:endParaRPr lang="ru-RU" sz="2000" b="1" i="1" dirty="0">
              <a:solidFill>
                <a:srgbClr val="2A46D0"/>
              </a:solidFill>
            </a:endParaRPr>
          </a:p>
          <a:p>
            <a:r>
              <a:rPr lang="ru-RU" sz="2000" b="1" i="1" dirty="0">
                <a:solidFill>
                  <a:srgbClr val="CC3300"/>
                </a:solidFill>
              </a:rPr>
              <a:t>Низкий уровень воспитанности</a:t>
            </a:r>
            <a:r>
              <a:rPr lang="ru-RU" sz="2000" b="1" dirty="0">
                <a:solidFill>
                  <a:srgbClr val="2A46D0"/>
                </a:solidFill>
              </a:rPr>
              <a:t> представляется слабым, еще неустойчивым опытом положительного поведения, которое регулируется в основном требованиями старших и другими внешними побудителями, при этом </a:t>
            </a:r>
            <a:r>
              <a:rPr lang="ru-RU" sz="2000" b="1" dirty="0" err="1">
                <a:solidFill>
                  <a:srgbClr val="2A46D0"/>
                </a:solidFill>
              </a:rPr>
              <a:t>саморегуляция</a:t>
            </a:r>
            <a:r>
              <a:rPr lang="ru-RU" sz="2000" b="1" dirty="0">
                <a:solidFill>
                  <a:srgbClr val="2A46D0"/>
                </a:solidFill>
              </a:rPr>
              <a:t> и самоорганизация </a:t>
            </a:r>
            <a:r>
              <a:rPr lang="ru-RU" sz="2000" b="1" dirty="0" err="1">
                <a:solidFill>
                  <a:srgbClr val="2A46D0"/>
                </a:solidFill>
              </a:rPr>
              <a:t>ситуативны</a:t>
            </a:r>
            <a:r>
              <a:rPr lang="ru-RU" sz="2000" b="1" dirty="0">
                <a:solidFill>
                  <a:srgbClr val="2A46D0"/>
                </a:solidFill>
              </a:rPr>
              <a:t>.</a:t>
            </a:r>
            <a:endParaRPr lang="ru-RU" sz="2000" b="1" i="1" dirty="0">
              <a:solidFill>
                <a:srgbClr val="2A46D0"/>
              </a:solidFill>
            </a:endParaRPr>
          </a:p>
          <a:p>
            <a:r>
              <a:rPr lang="ru-RU" sz="2000" b="1" i="1" dirty="0">
                <a:solidFill>
                  <a:srgbClr val="CC3300"/>
                </a:solidFill>
              </a:rPr>
              <a:t>Недопустимый уровень воспитанности</a:t>
            </a:r>
            <a:r>
              <a:rPr lang="ru-RU" sz="2000" b="1" dirty="0">
                <a:solidFill>
                  <a:srgbClr val="2A46D0"/>
                </a:solidFill>
              </a:rPr>
              <a:t> школьника характеризуется отрицательным опытом поведения, которое с трудом исправляется под влиянием педагогических воздействий.</a:t>
            </a:r>
          </a:p>
        </p:txBody>
      </p:sp>
      <p:sp>
        <p:nvSpPr>
          <p:cNvPr id="180227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507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4" y="0"/>
            <a:ext cx="8264525" cy="904672"/>
          </a:xfrm>
        </p:spPr>
        <p:txBody>
          <a:bodyPr/>
          <a:lstStyle/>
          <a:p>
            <a:pPr algn="ctr"/>
            <a:r>
              <a:rPr lang="ru-RU" sz="2300" b="1" dirty="0">
                <a:solidFill>
                  <a:srgbClr val="000000"/>
                </a:solidFill>
              </a:rPr>
              <a:t>Учащимся </a:t>
            </a:r>
            <a:r>
              <a:rPr lang="ru-RU" sz="2300" b="1" dirty="0" smtClean="0">
                <a:solidFill>
                  <a:srgbClr val="000000"/>
                </a:solidFill>
              </a:rPr>
              <a:t>можно предложить </a:t>
            </a:r>
            <a:r>
              <a:rPr lang="ru-RU" sz="2300" b="1" dirty="0">
                <a:solidFill>
                  <a:srgbClr val="000000"/>
                </a:solidFill>
              </a:rPr>
              <a:t>оценить себя по следующим направлениям:</a:t>
            </a:r>
          </a:p>
        </p:txBody>
      </p:sp>
      <p:sp>
        <p:nvSpPr>
          <p:cNvPr id="1812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35414" y="1052514"/>
            <a:ext cx="6732587" cy="5400675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ru-RU" b="1">
                <a:solidFill>
                  <a:srgbClr val="2A46D0"/>
                </a:solidFill>
                <a:latin typeface="Times New Roman" pitchFamily="18" charset="0"/>
              </a:rPr>
              <a:t>1. </a:t>
            </a: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Любовь к Отечеству.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2. Политическая культура.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3. Правовая культура.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4. Интернационализм.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5. Бережливость по отношению к общественному достоянию и чужой собственности.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6. Бережливость и экономность по отношению к личной собственности.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7. Успешность в учении и самообразовании.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8. Интеллект.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9. Деловитость и организованность.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10. Коммуникативность.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11. Готовность прийти на помощь.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12. Тактичность, культура поведения.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13. Здоровый образ жизни.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14. Целеустремленность в самоопределении.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15. Информированность.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16. Чувство собственного достоинства.</a:t>
            </a:r>
          </a:p>
          <a:p>
            <a:pPr>
              <a:buFontTx/>
              <a:buNone/>
            </a:pPr>
            <a:r>
              <a:rPr lang="ru-RU" sz="1600" b="1">
                <a:solidFill>
                  <a:srgbClr val="2A46D0"/>
                </a:solidFill>
                <a:latin typeface="Times New Roman" pitchFamily="18" charset="0"/>
              </a:rPr>
              <a:t>17. Адаптированность.</a:t>
            </a:r>
          </a:p>
        </p:txBody>
      </p:sp>
      <p:sp>
        <p:nvSpPr>
          <p:cNvPr id="181251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125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8139"/>
            <a:ext cx="2484438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7468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Текст 2"/>
          <p:cNvSpPr>
            <a:spLocks noGrp="1"/>
          </p:cNvSpPr>
          <p:nvPr>
            <p:ph type="body" sz="half" idx="1"/>
          </p:nvPr>
        </p:nvSpPr>
        <p:spPr>
          <a:xfrm>
            <a:off x="2238375" y="857250"/>
            <a:ext cx="7715250" cy="559435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b="1">
                <a:solidFill>
                  <a:srgbClr val="0033CC"/>
                </a:solidFill>
              </a:rPr>
              <a:t>    Величие народа не измеряется его численностью, как величие человека не измеряется  его ростом; единственной мерой служит  его  умственное развитие и его нравственный уровень.</a:t>
            </a:r>
          </a:p>
          <a:p>
            <a:pPr>
              <a:buFontTx/>
              <a:buNone/>
            </a:pPr>
            <a:r>
              <a:rPr lang="ru-RU" sz="3600" b="1">
                <a:solidFill>
                  <a:srgbClr val="0033CC"/>
                </a:solidFill>
              </a:rPr>
              <a:t>                                 Виктор Гюго </a:t>
            </a:r>
          </a:p>
        </p:txBody>
      </p:sp>
    </p:spTree>
    <p:extLst>
      <p:ext uri="{BB962C8B-B14F-4D97-AF65-F5344CB8AC3E}">
        <p14:creationId xmlns:p14="http://schemas.microsoft.com/office/powerpoint/2010/main" val="107062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27085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C0000"/>
                </a:solidFill>
                <a:latin typeface="Georgia" pitchFamily="18" charset="0"/>
              </a:rPr>
              <a:t>Профилактика  безнадзорности  и правонарушений – </a:t>
            </a:r>
            <a:r>
              <a:rPr lang="ru-RU" b="1" dirty="0">
                <a:solidFill>
                  <a:srgbClr val="002673"/>
                </a:solidFill>
                <a:latin typeface="Bookman Old Style" pitchFamily="18" charset="0"/>
              </a:rPr>
              <a:t>Это система социальных, правовых, педагогических и иных мер, направленных на выявление и устранение причин и условий, способствующих безнадзорности, беспризорности, правонарушениям и антиобщественным действиям несовершеннолетних</a:t>
            </a:r>
            <a:br>
              <a:rPr lang="ru-RU" b="1" dirty="0">
                <a:solidFill>
                  <a:srgbClr val="002673"/>
                </a:solidFill>
                <a:latin typeface="Bookman Old Style" pitchFamily="18" charset="0"/>
              </a:rPr>
            </a:br>
            <a:endParaRPr lang="ru-RU" dirty="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58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543226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400" dirty="0" smtClean="0">
                <a:solidFill>
                  <a:srgbClr val="00B050"/>
                </a:solidFill>
              </a:rPr>
              <a:t>Спасибо за внимание!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6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144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Century" pitchFamily="18" charset="0"/>
              </a:rPr>
              <a:t>СИСТЕМА  ПЕДАГОГИЧЕСКОГО  ВОЗДЕЙСТВИЯ </a:t>
            </a:r>
            <a:br>
              <a:rPr lang="ru-RU" sz="2800" b="1" dirty="0">
                <a:solidFill>
                  <a:srgbClr val="C00000"/>
                </a:solidFill>
                <a:latin typeface="Century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Century" pitchFamily="18" charset="0"/>
              </a:rPr>
              <a:t>НА   ПРОБЛЕМНОГО    РЕБЕНКА</a:t>
            </a:r>
          </a:p>
        </p:txBody>
      </p:sp>
      <p:sp>
        <p:nvSpPr>
          <p:cNvPr id="5123" name="Oval 33"/>
          <p:cNvSpPr>
            <a:spLocks noChangeArrowheads="1"/>
          </p:cNvSpPr>
          <p:nvPr/>
        </p:nvSpPr>
        <p:spPr bwMode="auto">
          <a:xfrm>
            <a:off x="4727575" y="2924175"/>
            <a:ext cx="2808288" cy="1295400"/>
          </a:xfrm>
          <a:prstGeom prst="ellipse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i="1" dirty="0">
                <a:solidFill>
                  <a:srgbClr val="C00000"/>
                </a:solidFill>
                <a:latin typeface="Cambria" pitchFamily="18" charset="0"/>
              </a:rPr>
              <a:t>ПРОБЛЕМНЫЙ </a:t>
            </a:r>
          </a:p>
          <a:p>
            <a:pPr algn="ctr">
              <a:defRPr/>
            </a:pPr>
            <a:r>
              <a:rPr lang="ru-RU" sz="2000" i="1" dirty="0">
                <a:solidFill>
                  <a:srgbClr val="C00000"/>
                </a:solidFill>
                <a:latin typeface="Cambria" pitchFamily="18" charset="0"/>
              </a:rPr>
              <a:t>РЕБЕНОК</a:t>
            </a:r>
          </a:p>
        </p:txBody>
      </p:sp>
      <p:grpSp>
        <p:nvGrpSpPr>
          <p:cNvPr id="21509" name="AutoShape 35"/>
          <p:cNvGrpSpPr>
            <a:grpSpLocks/>
          </p:cNvGrpSpPr>
          <p:nvPr/>
        </p:nvGrpSpPr>
        <p:grpSpPr bwMode="auto">
          <a:xfrm>
            <a:off x="7239001" y="4286250"/>
            <a:ext cx="3095625" cy="2127250"/>
            <a:chOff x="3589" y="2680"/>
            <a:chExt cx="1950" cy="1340"/>
          </a:xfrm>
        </p:grpSpPr>
        <p:pic>
          <p:nvPicPr>
            <p:cNvPr id="21554" name="AutoShape 3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9" y="2680"/>
              <a:ext cx="1950" cy="1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55" name="Text Box 6"/>
            <p:cNvSpPr txBox="1">
              <a:spLocks noChangeArrowheads="1"/>
            </p:cNvSpPr>
            <p:nvPr/>
          </p:nvSpPr>
          <p:spPr bwMode="auto">
            <a:xfrm>
              <a:off x="4444" y="3445"/>
              <a:ext cx="1029" cy="4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1600" i="1" dirty="0">
                  <a:solidFill>
                    <a:schemeClr val="bg1"/>
                  </a:solidFill>
                  <a:latin typeface="Cambria" pitchFamily="18" charset="0"/>
                </a:rPr>
                <a:t>СОВЕТ</a:t>
              </a:r>
              <a:r>
                <a:rPr lang="ru-RU" sz="1400" i="1" dirty="0">
                  <a:solidFill>
                    <a:schemeClr val="bg1"/>
                  </a:solidFill>
                  <a:latin typeface="Cambria" pitchFamily="18" charset="0"/>
                </a:rPr>
                <a:t>                                                              ПРОФИЛАКТИКИ</a:t>
              </a:r>
            </a:p>
          </p:txBody>
        </p:sp>
      </p:grpSp>
      <p:sp>
        <p:nvSpPr>
          <p:cNvPr id="5125" name="AutoShape 36"/>
          <p:cNvSpPr>
            <a:spLocks noChangeArrowheads="1"/>
          </p:cNvSpPr>
          <p:nvPr/>
        </p:nvSpPr>
        <p:spPr bwMode="auto">
          <a:xfrm>
            <a:off x="8596330" y="2500307"/>
            <a:ext cx="1857388" cy="895357"/>
          </a:xfrm>
          <a:prstGeom prst="wedgeRoundRectCallout">
            <a:avLst>
              <a:gd name="adj1" fmla="val -97639"/>
              <a:gd name="adj2" fmla="val 4898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i="1" dirty="0">
                <a:solidFill>
                  <a:schemeClr val="bg1"/>
                </a:solidFill>
                <a:latin typeface="Cambria" pitchFamily="18" charset="0"/>
              </a:rPr>
              <a:t>ШКОЛЬНОЕ  </a:t>
            </a:r>
            <a:r>
              <a:rPr lang="ru-RU" sz="1500" i="1" dirty="0">
                <a:solidFill>
                  <a:schemeClr val="bg1"/>
                </a:solidFill>
                <a:latin typeface="Cambria" pitchFamily="18" charset="0"/>
              </a:rPr>
              <a:t>САМОУПРАВЛЕНИЕ</a:t>
            </a:r>
          </a:p>
        </p:txBody>
      </p:sp>
      <p:sp>
        <p:nvSpPr>
          <p:cNvPr id="5126" name="AutoShape 37"/>
          <p:cNvSpPr>
            <a:spLocks noChangeArrowheads="1"/>
          </p:cNvSpPr>
          <p:nvPr/>
        </p:nvSpPr>
        <p:spPr bwMode="auto">
          <a:xfrm>
            <a:off x="8472488" y="3789363"/>
            <a:ext cx="1981230" cy="1008062"/>
          </a:xfrm>
          <a:prstGeom prst="wedgeRoundRectCallout">
            <a:avLst>
              <a:gd name="adj1" fmla="val -92148"/>
              <a:gd name="adj2" fmla="val -5693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i="1" dirty="0">
                <a:solidFill>
                  <a:schemeClr val="bg1"/>
                </a:solidFill>
                <a:latin typeface="Cambria" pitchFamily="18" charset="0"/>
              </a:rPr>
              <a:t>РУКОВОДИТЕЛИ  </a:t>
            </a:r>
            <a:r>
              <a:rPr lang="ru-RU" sz="1600" i="1" dirty="0">
                <a:solidFill>
                  <a:schemeClr val="bg1"/>
                </a:solidFill>
                <a:latin typeface="Cambria" pitchFamily="18" charset="0"/>
              </a:rPr>
              <a:t>СТУДИЙ, </a:t>
            </a:r>
          </a:p>
          <a:p>
            <a:pPr algn="ctr">
              <a:defRPr/>
            </a:pPr>
            <a:r>
              <a:rPr lang="ru-RU" sz="1600" i="1" dirty="0">
                <a:solidFill>
                  <a:schemeClr val="bg1"/>
                </a:solidFill>
                <a:latin typeface="Cambria" pitchFamily="18" charset="0"/>
              </a:rPr>
              <a:t>КРУЖКОВ</a:t>
            </a:r>
          </a:p>
          <a:p>
            <a:pPr algn="ctr">
              <a:defRPr/>
            </a:pPr>
            <a:endParaRPr lang="ru-RU" sz="1600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127" name="AutoShape 38"/>
          <p:cNvSpPr>
            <a:spLocks noChangeArrowheads="1"/>
          </p:cNvSpPr>
          <p:nvPr/>
        </p:nvSpPr>
        <p:spPr bwMode="auto">
          <a:xfrm>
            <a:off x="1939925" y="5372100"/>
            <a:ext cx="1716088" cy="935038"/>
          </a:xfrm>
          <a:prstGeom prst="wedgeRoundRectCallout">
            <a:avLst>
              <a:gd name="adj1" fmla="val 124005"/>
              <a:gd name="adj2" fmla="val -146435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3200" i="1" dirty="0">
                <a:solidFill>
                  <a:schemeClr val="bg1"/>
                </a:solidFill>
                <a:latin typeface="Cambria" pitchFamily="18" charset="0"/>
              </a:rPr>
              <a:t>КДД </a:t>
            </a:r>
          </a:p>
        </p:txBody>
      </p:sp>
      <p:sp>
        <p:nvSpPr>
          <p:cNvPr id="5128" name="AutoShape 39"/>
          <p:cNvSpPr>
            <a:spLocks noChangeArrowheads="1"/>
          </p:cNvSpPr>
          <p:nvPr/>
        </p:nvSpPr>
        <p:spPr bwMode="auto">
          <a:xfrm>
            <a:off x="8453454" y="1285861"/>
            <a:ext cx="1720850" cy="936625"/>
          </a:xfrm>
          <a:prstGeom prst="wedgeRoundRectCallout">
            <a:avLst>
              <a:gd name="adj1" fmla="val -85977"/>
              <a:gd name="adj2" fmla="val 136949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i="1" dirty="0">
                <a:solidFill>
                  <a:schemeClr val="bg1"/>
                </a:solidFill>
                <a:latin typeface="Cambria" pitchFamily="18" charset="0"/>
              </a:rPr>
              <a:t>КЛАССНЫЙ КОЛЛЕКТИВ</a:t>
            </a:r>
          </a:p>
        </p:txBody>
      </p:sp>
      <p:sp>
        <p:nvSpPr>
          <p:cNvPr id="5129" name="AutoShape 40"/>
          <p:cNvSpPr>
            <a:spLocks noChangeArrowheads="1"/>
          </p:cNvSpPr>
          <p:nvPr/>
        </p:nvSpPr>
        <p:spPr bwMode="auto">
          <a:xfrm>
            <a:off x="6527800" y="5373689"/>
            <a:ext cx="1593850" cy="935037"/>
          </a:xfrm>
          <a:prstGeom prst="wedgeRoundRectCallout">
            <a:avLst>
              <a:gd name="adj1" fmla="val -50699"/>
              <a:gd name="adj2" fmla="val -151019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i="1" dirty="0">
                <a:solidFill>
                  <a:schemeClr val="bg1"/>
                </a:solidFill>
                <a:latin typeface="Cambria" pitchFamily="18" charset="0"/>
              </a:rPr>
              <a:t>ЗАМ. ДИР.</a:t>
            </a:r>
          </a:p>
          <a:p>
            <a:pPr algn="ctr">
              <a:defRPr/>
            </a:pPr>
            <a:r>
              <a:rPr lang="ru-RU" sz="2000" i="1" dirty="0">
                <a:solidFill>
                  <a:schemeClr val="bg1"/>
                </a:solidFill>
                <a:latin typeface="Cambria" pitchFamily="18" charset="0"/>
              </a:rPr>
              <a:t> ПО ВР</a:t>
            </a:r>
            <a:endParaRPr lang="ru-RU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130" name="AutoShape 41"/>
          <p:cNvSpPr>
            <a:spLocks noChangeArrowheads="1"/>
          </p:cNvSpPr>
          <p:nvPr/>
        </p:nvSpPr>
        <p:spPr bwMode="auto">
          <a:xfrm>
            <a:off x="4295775" y="5373689"/>
            <a:ext cx="1595438" cy="936625"/>
          </a:xfrm>
          <a:prstGeom prst="wedgeRoundRectCallout">
            <a:avLst>
              <a:gd name="adj1" fmla="val 50495"/>
              <a:gd name="adj2" fmla="val -144745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i="1" dirty="0">
                <a:solidFill>
                  <a:schemeClr val="bg1"/>
                </a:solidFill>
                <a:latin typeface="Cambria" pitchFamily="18" charset="0"/>
              </a:rPr>
              <a:t>ИДН</a:t>
            </a:r>
          </a:p>
        </p:txBody>
      </p:sp>
      <p:sp>
        <p:nvSpPr>
          <p:cNvPr id="5131" name="AutoShape 42"/>
          <p:cNvSpPr>
            <a:spLocks noChangeArrowheads="1"/>
          </p:cNvSpPr>
          <p:nvPr/>
        </p:nvSpPr>
        <p:spPr bwMode="auto">
          <a:xfrm>
            <a:off x="1738283" y="2492376"/>
            <a:ext cx="1897093" cy="938213"/>
          </a:xfrm>
          <a:prstGeom prst="wedgeRoundRectCallout">
            <a:avLst>
              <a:gd name="adj1" fmla="val 114755"/>
              <a:gd name="adj2" fmla="val 23944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i="1" dirty="0">
                <a:solidFill>
                  <a:schemeClr val="bg1"/>
                </a:solidFill>
                <a:latin typeface="Cambria" pitchFamily="18" charset="0"/>
              </a:rPr>
              <a:t>ПСИХОЛОГ</a:t>
            </a:r>
            <a:endParaRPr lang="en-US" sz="2000" i="1" dirty="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ru-RU" i="1" dirty="0">
                <a:solidFill>
                  <a:schemeClr val="bg1"/>
                </a:solidFill>
                <a:latin typeface="Cambria" pitchFamily="18" charset="0"/>
              </a:rPr>
              <a:t>СОЦПЕДАГОГ</a:t>
            </a:r>
          </a:p>
        </p:txBody>
      </p:sp>
      <p:sp>
        <p:nvSpPr>
          <p:cNvPr id="5132" name="AutoShape 43"/>
          <p:cNvSpPr>
            <a:spLocks noChangeArrowheads="1"/>
          </p:cNvSpPr>
          <p:nvPr/>
        </p:nvSpPr>
        <p:spPr bwMode="auto">
          <a:xfrm>
            <a:off x="1809720" y="3860800"/>
            <a:ext cx="1857388" cy="935038"/>
          </a:xfrm>
          <a:prstGeom prst="wedgeRoundRectCallout">
            <a:avLst>
              <a:gd name="adj1" fmla="val 111056"/>
              <a:gd name="adj2" fmla="val -5611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i="1" dirty="0">
                <a:solidFill>
                  <a:schemeClr val="bg1"/>
                </a:solidFill>
                <a:latin typeface="Cambria" pitchFamily="18" charset="0"/>
              </a:rPr>
              <a:t>СЛУЖБЫ ДОВЕРИЯ</a:t>
            </a:r>
          </a:p>
          <a:p>
            <a:pPr algn="ctr">
              <a:defRPr/>
            </a:pPr>
            <a:endParaRPr lang="ru-RU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133" name="AutoShape 44"/>
          <p:cNvSpPr>
            <a:spLocks noChangeArrowheads="1"/>
          </p:cNvSpPr>
          <p:nvPr/>
        </p:nvSpPr>
        <p:spPr bwMode="auto">
          <a:xfrm>
            <a:off x="4367213" y="1268414"/>
            <a:ext cx="1593850" cy="936625"/>
          </a:xfrm>
          <a:prstGeom prst="wedgeRoundRectCallout">
            <a:avLst>
              <a:gd name="adj1" fmla="val 39241"/>
              <a:gd name="adj2" fmla="val 106778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i="1" dirty="0">
                <a:solidFill>
                  <a:schemeClr val="bg1"/>
                </a:solidFill>
                <a:latin typeface="Cambria" pitchFamily="18" charset="0"/>
              </a:rPr>
              <a:t>СЕМЬЯ</a:t>
            </a:r>
          </a:p>
        </p:txBody>
      </p:sp>
      <p:sp>
        <p:nvSpPr>
          <p:cNvPr id="5134" name="AutoShape 45"/>
          <p:cNvSpPr>
            <a:spLocks noChangeArrowheads="1"/>
          </p:cNvSpPr>
          <p:nvPr/>
        </p:nvSpPr>
        <p:spPr bwMode="auto">
          <a:xfrm>
            <a:off x="6310314" y="1268414"/>
            <a:ext cx="1928826" cy="936625"/>
          </a:xfrm>
          <a:prstGeom prst="wedgeRoundRectCallout">
            <a:avLst>
              <a:gd name="adj1" fmla="val -45218"/>
              <a:gd name="adj2" fmla="val 107287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i="1" dirty="0">
                <a:solidFill>
                  <a:schemeClr val="bg1"/>
                </a:solidFill>
                <a:latin typeface="Cambria" pitchFamily="18" charset="0"/>
              </a:rPr>
              <a:t>КЛАССНЫЙ</a:t>
            </a:r>
            <a:r>
              <a:rPr lang="ru-RU" sz="2000" i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sz="1600" i="1" dirty="0">
                <a:solidFill>
                  <a:schemeClr val="bg1"/>
                </a:solidFill>
                <a:latin typeface="Cambria" pitchFamily="18" charset="0"/>
              </a:rPr>
              <a:t>РУКОВОДИТЕЛЬ</a:t>
            </a:r>
          </a:p>
        </p:txBody>
      </p:sp>
      <p:sp>
        <p:nvSpPr>
          <p:cNvPr id="5135" name="AutoShape 46"/>
          <p:cNvSpPr>
            <a:spLocks noChangeArrowheads="1"/>
          </p:cNvSpPr>
          <p:nvPr/>
        </p:nvSpPr>
        <p:spPr bwMode="auto">
          <a:xfrm>
            <a:off x="1809721" y="1268414"/>
            <a:ext cx="2214578" cy="936625"/>
          </a:xfrm>
          <a:prstGeom prst="wedgeRoundRectCallout">
            <a:avLst>
              <a:gd name="adj1" fmla="val 91653"/>
              <a:gd name="adj2" fmla="val 12898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i="1" dirty="0">
                <a:solidFill>
                  <a:schemeClr val="bg1"/>
                </a:solidFill>
                <a:latin typeface="Cambria" pitchFamily="18" charset="0"/>
              </a:rPr>
              <a:t>РОДИТЕЛЬСКИЙ</a:t>
            </a:r>
          </a:p>
          <a:p>
            <a:pPr algn="ctr">
              <a:defRPr/>
            </a:pPr>
            <a:r>
              <a:rPr lang="ru-RU" i="1" dirty="0">
                <a:solidFill>
                  <a:schemeClr val="bg1"/>
                </a:solidFill>
                <a:latin typeface="Cambria" pitchFamily="18" charset="0"/>
              </a:rPr>
              <a:t>КОМИТЕТ</a:t>
            </a:r>
          </a:p>
        </p:txBody>
      </p:sp>
      <p:sp>
        <p:nvSpPr>
          <p:cNvPr id="16" name="Равно 15"/>
          <p:cNvSpPr/>
          <p:nvPr/>
        </p:nvSpPr>
        <p:spPr bwMode="auto">
          <a:xfrm>
            <a:off x="452437" y="6429376"/>
            <a:ext cx="11215688" cy="214313"/>
          </a:xfrm>
          <a:prstGeom prst="mathEqual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 bwMode="auto">
          <a:xfrm>
            <a:off x="4167188" y="2071688"/>
            <a:ext cx="1143000" cy="857250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 bwMode="auto">
          <a:xfrm rot="5400000">
            <a:off x="5560220" y="2107407"/>
            <a:ext cx="1214437" cy="0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 bwMode="auto">
          <a:xfrm rot="10800000" flipV="1">
            <a:off x="7167563" y="2071689"/>
            <a:ext cx="1071562" cy="928687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2809875" y="3571875"/>
            <a:ext cx="1714500" cy="1588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7667625" y="3500439"/>
            <a:ext cx="1785938" cy="1587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 bwMode="auto">
          <a:xfrm flipV="1">
            <a:off x="3524250" y="4071938"/>
            <a:ext cx="1428750" cy="785812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 bwMode="auto">
          <a:xfrm flipV="1">
            <a:off x="4095751" y="4286251"/>
            <a:ext cx="1285875" cy="1071563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 bwMode="auto">
          <a:xfrm rot="5400000">
            <a:off x="5490370" y="5036345"/>
            <a:ext cx="1355725" cy="1587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 bwMode="auto">
          <a:xfrm>
            <a:off x="6881814" y="4286250"/>
            <a:ext cx="1285875" cy="928688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 bwMode="auto">
          <a:xfrm>
            <a:off x="7524750" y="4000501"/>
            <a:ext cx="928688" cy="500063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95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3595688" y="285750"/>
            <a:ext cx="6858000" cy="571500"/>
          </a:xfrm>
        </p:spPr>
        <p:txBody>
          <a:bodyPr>
            <a:normAutofit fontScale="90000"/>
          </a:bodyPr>
          <a:lstStyle/>
          <a:p>
            <a:r>
              <a:rPr lang="ky-KG" sz="4400" b="1">
                <a:solidFill>
                  <a:srgbClr val="CC0000"/>
                </a:solidFill>
              </a:rPr>
              <a:t>Дети   группы   риска :</a:t>
            </a:r>
            <a:endParaRPr lang="ru-RU" sz="4400" b="1">
              <a:solidFill>
                <a:srgbClr val="CC0000"/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524000" y="928688"/>
            <a:ext cx="9144000" cy="5929312"/>
          </a:xfrm>
        </p:spPr>
        <p:txBody>
          <a:bodyPr>
            <a:normAutofit lnSpcReduction="10000"/>
          </a:bodyPr>
          <a:lstStyle/>
          <a:p>
            <a:pPr marL="179388" lvl="1" indent="0">
              <a:buFont typeface="Wingdings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Дети, оставшиеся без попечения родителей.</a:t>
            </a:r>
          </a:p>
          <a:p>
            <a:pPr marL="179388" lvl="1" indent="0">
              <a:buFont typeface="Wingdings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Дети, имеющие недостатки в психическом или физическом развитии.</a:t>
            </a:r>
          </a:p>
          <a:p>
            <a:pPr marL="179388" lvl="1" indent="0">
              <a:buFont typeface="Wingdings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Дети – жертвы вооруженных, межнациональных конфликтов.</a:t>
            </a:r>
          </a:p>
          <a:p>
            <a:pPr marL="179388" lvl="1" indent="0">
              <a:buFont typeface="Wingdings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Дети – жертвы экологических, техногенных катастроф, стихийных бедствий.</a:t>
            </a:r>
          </a:p>
          <a:p>
            <a:pPr marL="179388" lvl="1" indent="0">
              <a:buFont typeface="Wingdings" pitchFamily="2" charset="2"/>
              <a:buChar char="q"/>
            </a:pPr>
            <a:r>
              <a:rPr lang="ky-KG" sz="2000" dirty="0">
                <a:solidFill>
                  <a:schemeClr val="accent1"/>
                </a:solidFill>
              </a:rPr>
              <a:t>Дети </a:t>
            </a:r>
            <a:r>
              <a:rPr lang="ru-RU" sz="2000" dirty="0">
                <a:solidFill>
                  <a:schemeClr val="accent1"/>
                </a:solidFill>
              </a:rPr>
              <a:t>– употребляющие наркотические и другие психотропные вещества</a:t>
            </a:r>
          </a:p>
          <a:p>
            <a:pPr marL="179388" lvl="1" indent="0">
              <a:buFont typeface="Wingdings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Дети из семей беженцев и переселенцев.</a:t>
            </a:r>
          </a:p>
          <a:p>
            <a:pPr marL="179388" lvl="1" indent="0">
              <a:buFont typeface="Wingdings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Дети – жертвы насилия.</a:t>
            </a:r>
          </a:p>
          <a:p>
            <a:pPr marL="179388" lvl="1" indent="0">
              <a:buFont typeface="Wingdings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Дети, отбывающие  наказание в виде лишения свободы.</a:t>
            </a:r>
          </a:p>
          <a:p>
            <a:pPr marL="179388" lvl="1" indent="0">
              <a:buFont typeface="Wingdings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Дети, находящиеся в специальных </a:t>
            </a:r>
            <a:r>
              <a:rPr lang="ru-RU" sz="2000" dirty="0" err="1">
                <a:solidFill>
                  <a:schemeClr val="accent1"/>
                </a:solidFill>
              </a:rPr>
              <a:t>учебно</a:t>
            </a:r>
            <a:r>
              <a:rPr lang="ru-RU" sz="2000" dirty="0">
                <a:solidFill>
                  <a:schemeClr val="accent1"/>
                </a:solidFill>
              </a:rPr>
              <a:t> – воспитательных учреждениях.</a:t>
            </a:r>
          </a:p>
          <a:p>
            <a:pPr marL="179388" lvl="1" indent="0">
              <a:buFont typeface="Wingdings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Дети, проживающие в малообеспеченных семьях.</a:t>
            </a:r>
          </a:p>
          <a:p>
            <a:pPr marL="179388" lvl="1" indent="0">
              <a:buFont typeface="Wingdings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Дети с отклонениями в поведении.</a:t>
            </a:r>
          </a:p>
          <a:p>
            <a:pPr marL="179388" lvl="1" indent="0">
              <a:buFont typeface="Wingdings" pitchFamily="2" charset="2"/>
              <a:buChar char="q"/>
            </a:pPr>
            <a:r>
              <a:rPr lang="ru-RU" sz="2000" dirty="0">
                <a:solidFill>
                  <a:schemeClr val="accent1"/>
                </a:solidFill>
              </a:rPr>
              <a:t>Дети – инвалиды,</a:t>
            </a:r>
          </a:p>
          <a:p>
            <a:pPr marL="179388" lvl="1" indent="0">
              <a:buFont typeface="Wingdings" pitchFamily="2" charset="2"/>
              <a:buChar char="q"/>
            </a:pP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2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952626" y="285750"/>
            <a:ext cx="8143875" cy="1428750"/>
          </a:xfrm>
        </p:spPr>
        <p:txBody>
          <a:bodyPr/>
          <a:lstStyle/>
          <a:p>
            <a:r>
              <a:rPr lang="ru-RU" b="1" i="1" smtClean="0">
                <a:solidFill>
                  <a:srgbClr val="FF0000"/>
                </a:solidFill>
              </a:rPr>
              <a:t>Индикаторы  неблагополучия школьника</a:t>
            </a:r>
            <a:r>
              <a:rPr lang="ru-RU" b="1" smtClean="0">
                <a:solidFill>
                  <a:srgbClr val="FF0000"/>
                </a:solidFill>
              </a:rPr>
              <a:t>: 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024064" y="2000250"/>
            <a:ext cx="8320087" cy="44513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u="sng" dirty="0" smtClean="0">
                <a:solidFill>
                  <a:schemeClr val="accent1"/>
                </a:solidFill>
              </a:rPr>
              <a:t>Сферы жизнедеятельности:</a:t>
            </a:r>
            <a:endParaRPr lang="ru-RU" sz="2800" u="sng" dirty="0" smtClean="0">
              <a:solidFill>
                <a:schemeClr val="accent1"/>
              </a:solidFill>
            </a:endParaRPr>
          </a:p>
          <a:p>
            <a:r>
              <a:rPr lang="ru-RU" sz="2800" b="1" dirty="0" smtClean="0">
                <a:solidFill>
                  <a:srgbClr val="0066FF"/>
                </a:solidFill>
              </a:rPr>
              <a:t>учебная деятельность;</a:t>
            </a:r>
            <a:endParaRPr lang="ru-RU" sz="2800" dirty="0" smtClean="0">
              <a:solidFill>
                <a:srgbClr val="0066FF"/>
              </a:solidFill>
            </a:endParaRPr>
          </a:p>
          <a:p>
            <a:r>
              <a:rPr lang="ru-RU" sz="2800" b="1" dirty="0" smtClean="0">
                <a:solidFill>
                  <a:srgbClr val="0066FF"/>
                </a:solidFill>
              </a:rPr>
              <a:t>взаимоотношения со сверстниками;</a:t>
            </a:r>
            <a:endParaRPr lang="ru-RU" sz="2800" dirty="0" smtClean="0">
              <a:solidFill>
                <a:srgbClr val="0066FF"/>
              </a:solidFill>
            </a:endParaRPr>
          </a:p>
          <a:p>
            <a:r>
              <a:rPr lang="ru-RU" sz="2800" b="1" dirty="0" smtClean="0">
                <a:solidFill>
                  <a:srgbClr val="0066FF"/>
                </a:solidFill>
              </a:rPr>
              <a:t>взаимоотношения с  взрослыми;</a:t>
            </a:r>
            <a:endParaRPr lang="ru-RU" sz="2800" dirty="0" smtClean="0">
              <a:solidFill>
                <a:srgbClr val="0066FF"/>
              </a:solidFill>
            </a:endParaRPr>
          </a:p>
          <a:p>
            <a:r>
              <a:rPr lang="ru-RU" sz="2800" b="1" dirty="0" smtClean="0">
                <a:solidFill>
                  <a:srgbClr val="0066FF"/>
                </a:solidFill>
              </a:rPr>
              <a:t>проведение свободного времени;</a:t>
            </a:r>
            <a:endParaRPr lang="ru-RU" sz="2800" dirty="0" smtClean="0">
              <a:solidFill>
                <a:srgbClr val="0066FF"/>
              </a:solidFill>
            </a:endParaRPr>
          </a:p>
          <a:p>
            <a:r>
              <a:rPr lang="ru-RU" sz="2800" b="1" dirty="0" smtClean="0">
                <a:solidFill>
                  <a:srgbClr val="0066FF"/>
                </a:solidFill>
              </a:rPr>
              <a:t>отношение к труду и профессиональная ориентация;</a:t>
            </a:r>
            <a:endParaRPr lang="ru-RU" sz="2800" dirty="0" smtClean="0">
              <a:solidFill>
                <a:srgbClr val="0066FF"/>
              </a:solidFill>
            </a:endParaRPr>
          </a:p>
          <a:p>
            <a:r>
              <a:rPr lang="ru-RU" sz="2800" b="1" dirty="0" smtClean="0">
                <a:solidFill>
                  <a:srgbClr val="0066FF"/>
                </a:solidFill>
              </a:rPr>
              <a:t>поведение и поступки.</a:t>
            </a:r>
            <a:endParaRPr lang="ru-RU" sz="2800" dirty="0" smtClean="0">
              <a:solidFill>
                <a:srgbClr val="0066FF"/>
              </a:solidFill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0864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C00000"/>
                </a:solidFill>
              </a:rPr>
              <a:t>Признаки отклоняющегося поведения: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24000" y="714376"/>
            <a:ext cx="9144000" cy="62595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indent="90488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00B050"/>
                </a:solidFill>
              </a:rPr>
              <a:t>1</a:t>
            </a:r>
            <a:r>
              <a:rPr lang="ru-RU" sz="2400" b="1" dirty="0">
                <a:solidFill>
                  <a:srgbClr val="00B050"/>
                </a:solidFill>
              </a:rPr>
              <a:t>. </a:t>
            </a:r>
            <a:r>
              <a:rPr lang="ru-RU" sz="2400" b="1" u="sng" dirty="0">
                <a:solidFill>
                  <a:srgbClr val="00B050"/>
                </a:solidFill>
              </a:rPr>
              <a:t>уклонение от учебы по причине</a:t>
            </a:r>
            <a:r>
              <a:rPr lang="ru-RU" sz="2400" b="1" dirty="0">
                <a:solidFill>
                  <a:srgbClr val="00B050"/>
                </a:solidFill>
              </a:rPr>
              <a:t>: 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неуспеваемости по большинству предметов,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отставания  в интеллектуальном развитии,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ориентации на другие виды деятельности,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отсутствия познавательных интересов</a:t>
            </a:r>
            <a:r>
              <a:rPr lang="ru-RU" sz="2400" dirty="0"/>
              <a:t>.</a:t>
            </a:r>
          </a:p>
          <a:p>
            <a:pPr marL="274638" indent="90488">
              <a:lnSpc>
                <a:spcPct val="80000"/>
              </a:lnSpc>
              <a:defRPr/>
            </a:pPr>
            <a:endParaRPr lang="ru-RU" sz="1050" dirty="0"/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00B050"/>
                </a:solidFill>
              </a:rPr>
              <a:t>2. </a:t>
            </a:r>
            <a:r>
              <a:rPr lang="ru-RU" sz="2400" b="1" u="sng" dirty="0">
                <a:solidFill>
                  <a:srgbClr val="00B050"/>
                </a:solidFill>
              </a:rPr>
              <a:t>негативные проявления:</a:t>
            </a:r>
            <a:endParaRPr lang="ru-RU" sz="2400" b="1" dirty="0">
              <a:solidFill>
                <a:srgbClr val="00B050"/>
              </a:solidFill>
            </a:endParaRP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употребление спиртных напитков,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употребление психотропных и  токсических веществ,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курение,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нездоровые сексуальные проявления,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тяга к азартным играм.</a:t>
            </a:r>
          </a:p>
          <a:p>
            <a:pPr marL="274638" indent="90488">
              <a:lnSpc>
                <a:spcPct val="80000"/>
              </a:lnSpc>
              <a:defRPr/>
            </a:pPr>
            <a:endParaRPr lang="ru-RU" sz="1050" dirty="0"/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00B050"/>
                </a:solidFill>
              </a:rPr>
              <a:t>3. </a:t>
            </a:r>
            <a:r>
              <a:rPr lang="ru-RU" sz="2400" b="1" u="sng" dirty="0">
                <a:solidFill>
                  <a:srgbClr val="00B050"/>
                </a:solidFill>
              </a:rPr>
              <a:t>повышенная критичность по отношению к окружающим:</a:t>
            </a:r>
            <a:endParaRPr lang="ru-RU" sz="2400" b="1" dirty="0">
              <a:solidFill>
                <a:srgbClr val="00B050"/>
              </a:solidFill>
            </a:endParaRP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Грубость, драки, избиение слабых, младших,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Прогулы уроков, пропуски занятий,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Недисциплинированность на уроках,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Нарушение общественного порядка,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Вымогательство, воровство,</a:t>
            </a:r>
          </a:p>
          <a:p>
            <a:pPr marL="274638" indent="90488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Жестокое отношение к животным,</a:t>
            </a:r>
          </a:p>
          <a:p>
            <a:pPr marL="176213" indent="-176213"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1"/>
                </a:solidFill>
              </a:rPr>
              <a:t>    Немотивированные поступки.</a:t>
            </a:r>
          </a:p>
        </p:txBody>
      </p:sp>
    </p:spTree>
    <p:extLst>
      <p:ext uri="{BB962C8B-B14F-4D97-AF65-F5344CB8AC3E}">
        <p14:creationId xmlns:p14="http://schemas.microsoft.com/office/powerpoint/2010/main" val="295736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738314" y="428626"/>
            <a:ext cx="8929687" cy="6215063"/>
          </a:xfrm>
        </p:spPr>
        <p:txBody>
          <a:bodyPr/>
          <a:lstStyle/>
          <a:p>
            <a:pPr marL="265113" indent="-265113">
              <a:lnSpc>
                <a:spcPct val="80000"/>
              </a:lnSpc>
              <a:buNone/>
              <a:defRPr/>
            </a:pPr>
            <a:r>
              <a:rPr lang="ru-RU" sz="800" b="1" dirty="0">
                <a:solidFill>
                  <a:srgbClr val="00B050"/>
                </a:solidFill>
              </a:rPr>
              <a:t>  </a:t>
            </a:r>
            <a:r>
              <a:rPr lang="ru-RU" b="1" dirty="0" smtClean="0">
                <a:solidFill>
                  <a:srgbClr val="00B050"/>
                </a:solidFill>
              </a:rPr>
              <a:t>4</a:t>
            </a:r>
            <a:r>
              <a:rPr lang="ru-RU" sz="2400" b="1" dirty="0" smtClean="0">
                <a:solidFill>
                  <a:srgbClr val="00B050"/>
                </a:solidFill>
              </a:rPr>
              <a:t>.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u="sng" dirty="0" smtClean="0">
                <a:solidFill>
                  <a:srgbClr val="00B050"/>
                </a:solidFill>
              </a:rPr>
              <a:t>общественно- трудовая активность: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 marL="265113" indent="-265113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Отказ от общественных поручений,</a:t>
            </a:r>
          </a:p>
          <a:p>
            <a:pPr marL="265113" indent="-265113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Пренебрежительное отношение к делам класса,</a:t>
            </a:r>
          </a:p>
          <a:p>
            <a:pPr marL="265113" indent="-265113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Демонстративный отказ от участия в трудовых делах,</a:t>
            </a:r>
          </a:p>
          <a:p>
            <a:pPr marL="265113" indent="-265113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Пренебрежение к общественной собственности, её порча.</a:t>
            </a:r>
          </a:p>
          <a:p>
            <a:pPr marL="265113" indent="-265113">
              <a:lnSpc>
                <a:spcPct val="80000"/>
              </a:lnSpc>
              <a:buNone/>
              <a:defRPr/>
            </a:pPr>
            <a:endParaRPr lang="ru-RU" sz="2400" b="1" dirty="0"/>
          </a:p>
          <a:p>
            <a:pPr marL="265113" indent="-265113">
              <a:lnSpc>
                <a:spcPct val="80000"/>
              </a:lnSpc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5.   </a:t>
            </a:r>
            <a:r>
              <a:rPr lang="ru-RU" sz="2400" b="1" u="sng" dirty="0" smtClean="0">
                <a:solidFill>
                  <a:srgbClr val="00B050"/>
                </a:solidFill>
              </a:rPr>
              <a:t>Негативизм в оценке явлений действительности</a:t>
            </a:r>
            <a:r>
              <a:rPr lang="ky-KG" sz="2400" b="1" u="sng" dirty="0" smtClean="0">
                <a:solidFill>
                  <a:srgbClr val="00B050"/>
                </a:solidFill>
              </a:rPr>
              <a:t>;</a:t>
            </a:r>
          </a:p>
          <a:p>
            <a:pPr marL="265113" indent="-265113">
              <a:lnSpc>
                <a:spcPct val="80000"/>
              </a:lnSpc>
              <a:buNone/>
              <a:defRPr/>
            </a:pP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65113" indent="-265113">
              <a:lnSpc>
                <a:spcPct val="80000"/>
              </a:lnSpc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6.</a:t>
            </a:r>
            <a:r>
              <a:rPr lang="ru-RU" sz="2400" b="1" u="sng" dirty="0" smtClean="0">
                <a:solidFill>
                  <a:srgbClr val="00B050"/>
                </a:solidFill>
              </a:rPr>
              <a:t>Отношение к воспитательным мероприятиям: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 marL="265113" indent="-265113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Равнодушное,</a:t>
            </a:r>
          </a:p>
          <a:p>
            <a:pPr marL="265113" indent="-265113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Скептическое,</a:t>
            </a:r>
          </a:p>
          <a:p>
            <a:pPr marL="265113" indent="-265113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Негативное,</a:t>
            </a:r>
          </a:p>
          <a:p>
            <a:pPr marL="265113" indent="-265113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Ожесточенное.</a:t>
            </a:r>
          </a:p>
          <a:p>
            <a:pPr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934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206055"/>
              </p:ext>
            </p:extLst>
          </p:nvPr>
        </p:nvGraphicFramePr>
        <p:xfrm>
          <a:off x="-2184400" y="-2187575"/>
          <a:ext cx="16417925" cy="11834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57370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mtClean="0">
                <a:solidFill>
                  <a:srgbClr val="C00000"/>
                </a:solidFill>
              </a:rPr>
              <a:t>Количество  учащихся </a:t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состоящих на учёте </a:t>
            </a:r>
          </a:p>
        </p:txBody>
      </p:sp>
      <p:graphicFrame>
        <p:nvGraphicFramePr>
          <p:cNvPr id="19492" name="Group 3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16377945"/>
              </p:ext>
            </p:extLst>
          </p:nvPr>
        </p:nvGraphicFramePr>
        <p:xfrm>
          <a:off x="1848465" y="1702056"/>
          <a:ext cx="8534400" cy="4659632"/>
        </p:xfrm>
        <a:graphic>
          <a:graphicData uri="http://schemas.openxmlformats.org/drawingml/2006/table">
            <a:tbl>
              <a:tblPr/>
              <a:tblGrid>
                <a:gridCol w="1785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6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Вид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учета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ВШУ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ИДН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Группа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риска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Неблаголучные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семьи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83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</TotalTime>
  <Words>1097</Words>
  <Application>Microsoft Office PowerPoint</Application>
  <PresentationFormat>Широкоэкранный</PresentationFormat>
  <Paragraphs>235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Bookman Old Style</vt:lpstr>
      <vt:lpstr>Cambria</vt:lpstr>
      <vt:lpstr>Century</vt:lpstr>
      <vt:lpstr>Century Gothic</vt:lpstr>
      <vt:lpstr>Georgia</vt:lpstr>
      <vt:lpstr>Times New Roman</vt:lpstr>
      <vt:lpstr>Wingdings</vt:lpstr>
      <vt:lpstr>Wingdings 3</vt:lpstr>
      <vt:lpstr>Легкий дым</vt:lpstr>
      <vt:lpstr>ОРГАНИЗАЦИЯ   РАБОТЫ   ПО  ПРЕДУПРЕЖДЕНИЮ АСОЦИАЛЬНОГО  ПОВЕДЕНИЯ ,  ПРОФИЛАКТИКЕ  ПРАВОНАРУШЕНИЙ  СРЕДИ ШКОЛЬНИКОВ </vt:lpstr>
      <vt:lpstr>Профилактика  безнадзорности  и правонарушений – Это система социальных, правовых, педагогических и иных мер, направленных на выявление и устранение причин и условий, способствующих безнадзорности, беспризорности, правонарушениям и антиобщественным действиям несовершеннолетних </vt:lpstr>
      <vt:lpstr>СИСТЕМА  ПЕДАГОГИЧЕСКОГО  ВОЗДЕЙСТВИЯ  НА   ПРОБЛЕМНОГО    РЕБЕНКА</vt:lpstr>
      <vt:lpstr>Дети   группы   риска :</vt:lpstr>
      <vt:lpstr>Индикаторы  неблагополучия школьника: </vt:lpstr>
      <vt:lpstr>Признаки отклоняющегося поведения:</vt:lpstr>
      <vt:lpstr>Презентация PowerPoint</vt:lpstr>
      <vt:lpstr>Презентация PowerPoint</vt:lpstr>
      <vt:lpstr>Количество  учащихся  состоящих на учёте </vt:lpstr>
      <vt:lpstr>ПРАВИЛА  ПОСТАНОВКИ  УЧАЩИХСЯ  НА  ВНУТРИШКОЛЬНЫЙ  УЧЁТ </vt:lpstr>
      <vt:lpstr>Презентация PowerPoint</vt:lpstr>
      <vt:lpstr> СЕМЬЯ  И ШКОЛА. РАБОТА  С  РОДИТЕЛЯМИ </vt:lpstr>
      <vt:lpstr>Презентация PowerPoint</vt:lpstr>
      <vt:lpstr>       ОРГАНИЗАЦИЯ   РАБОТЫ  С   РОДИТЕЛЯМИ </vt:lpstr>
      <vt:lpstr>Уровень воспитанности  учащихся</vt:lpstr>
      <vt:lpstr>          Воспитанность - это интегрированный показатель сформированного отношения ученика к учебе, природе, обществу, людям, к себе. Воспитанность предполагает культуру поведения, этикет, культуру общения.</vt:lpstr>
      <vt:lpstr>Презентация PowerPoint</vt:lpstr>
      <vt:lpstr>Учащимся можно предложить оценить себя по следующим направлениям:</vt:lpstr>
      <vt:lpstr>Презентация PowerPoint</vt:lpstr>
      <vt:lpstr>  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 РАБОТЫ   ПО  ПРЕДУПРЕЖДЕНИЮ АСОЦИАЛЬНОГО  ПОВЕДЕНИЯ ,  ПРОФИЛАКТИКЕ  ПРАВОНАРУШЕНИЙ  СРЕДИ ШКОЛЬНИКОВ</dc:title>
  <dc:creator>user</dc:creator>
  <cp:lastModifiedBy>user</cp:lastModifiedBy>
  <cp:revision>10</cp:revision>
  <dcterms:created xsi:type="dcterms:W3CDTF">2021-01-13T03:23:34Z</dcterms:created>
  <dcterms:modified xsi:type="dcterms:W3CDTF">2021-01-26T09:29:11Z</dcterms:modified>
</cp:coreProperties>
</file>