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2" r:id="rId4"/>
    <p:sldId id="260" r:id="rId5"/>
    <p:sldId id="263" r:id="rId6"/>
    <p:sldId id="264"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56" autoAdjust="0"/>
    <p:restoredTop sz="94660"/>
  </p:normalViewPr>
  <p:slideViewPr>
    <p:cSldViewPr>
      <p:cViewPr varScale="1">
        <p:scale>
          <a:sx n="69" d="100"/>
          <a:sy n="69" d="100"/>
        </p:scale>
        <p:origin x="-16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27.08.2020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27.08.2020</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27.08.2020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27.08.2020</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27.08.2020</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27.08.2020</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27.08.2020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Удалённые дети. Продолжат ли учащиеся дистанционное обучение осенью? |  Образование | Общество | Аргументы и Факты"/>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4" descr="Удалённые дети. Продолжат ли учащиеся дистанционное обучение осенью? |  Образование | Общество | Аргументы и Факты"/>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Заголовок 3"/>
          <p:cNvSpPr>
            <a:spLocks noGrp="1"/>
          </p:cNvSpPr>
          <p:nvPr>
            <p:ph type="title"/>
          </p:nvPr>
        </p:nvSpPr>
        <p:spPr>
          <a:xfrm>
            <a:off x="460375" y="1333841"/>
            <a:ext cx="8229600" cy="1143000"/>
          </a:xfrm>
        </p:spPr>
        <p:txBody>
          <a:bodyPr>
            <a:normAutofit fontScale="90000"/>
          </a:bodyPr>
          <a:lstStyle/>
          <a:p>
            <a:r>
              <a:rPr lang="ky-KG" sz="3600" b="1" dirty="0" smtClean="0">
                <a:latin typeface="Times New Roman" pitchFamily="18" charset="0"/>
                <a:cs typeface="Times New Roman" pitchFamily="18" charset="0"/>
              </a:rPr>
              <a:t>Советы родителям, </a:t>
            </a:r>
            <a:r>
              <a:rPr lang="ky-KG" sz="3600" b="1" dirty="0">
                <a:latin typeface="Times New Roman" pitchFamily="18" charset="0"/>
                <a:cs typeface="Times New Roman" pitchFamily="18" charset="0"/>
              </a:rPr>
              <a:t>чьи дети временно находятся на дистанционном </a:t>
            </a:r>
            <a:r>
              <a:rPr lang="ky-KG" sz="3600" b="1" dirty="0" smtClean="0">
                <a:latin typeface="Times New Roman" pitchFamily="18" charset="0"/>
                <a:cs typeface="Times New Roman" pitchFamily="18" charset="0"/>
              </a:rPr>
              <a:t>обучении от </a:t>
            </a:r>
            <a:r>
              <a:rPr lang="ky-KG" sz="3600" b="1" dirty="0">
                <a:latin typeface="Times New Roman" pitchFamily="18" charset="0"/>
                <a:cs typeface="Times New Roman" pitchFamily="18" charset="0"/>
              </a:rPr>
              <a:t>школьного психолога</a:t>
            </a:r>
            <a:r>
              <a:rPr lang="ru-RU" dirty="0"/>
              <a:t/>
            </a:r>
            <a:br>
              <a:rPr lang="ru-RU" dirty="0"/>
            </a:br>
            <a:endParaRPr lang="ru-RU" dirty="0"/>
          </a:p>
        </p:txBody>
      </p:sp>
      <p:pic>
        <p:nvPicPr>
          <p:cNvPr id="1029" name="Picture 5" descr="C:\Users\Admin\Desktop\e14e4706e984d5573cab9e202d1458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493818"/>
            <a:ext cx="7775649"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74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6159" y="404664"/>
            <a:ext cx="8064896" cy="6924973"/>
          </a:xfrm>
          <a:prstGeom prst="rect">
            <a:avLst/>
          </a:prstGeom>
        </p:spPr>
        <p:txBody>
          <a:bodyPr wrap="square">
            <a:spAutoFit/>
          </a:bodyPr>
          <a:lstStyle/>
          <a:p>
            <a:pPr algn="just"/>
            <a:r>
              <a:rPr lang="ky-KG" sz="2400" dirty="0">
                <a:latin typeface="Times New Roman" pitchFamily="18" charset="0"/>
                <a:cs typeface="Times New Roman" pitchFamily="18" charset="0"/>
              </a:rPr>
              <a:t>1. Чтобы в течение дня распоряжаться </a:t>
            </a:r>
            <a:r>
              <a:rPr lang="ky-KG" sz="2400" b="1" dirty="0">
                <a:latin typeface="Times New Roman" pitchFamily="18" charset="0"/>
                <a:cs typeface="Times New Roman" pitchFamily="18" charset="0"/>
              </a:rPr>
              <a:t>временем </a:t>
            </a:r>
            <a:r>
              <a:rPr lang="ky-KG" sz="2400" dirty="0">
                <a:latin typeface="Times New Roman" pitchFamily="18" charset="0"/>
                <a:cs typeface="Times New Roman" pitchFamily="18" charset="0"/>
              </a:rPr>
              <a:t>эффективно, родителям вместе с детьми, в первую очередь,   к началу учебного времени необходимо разработать</a:t>
            </a:r>
            <a:r>
              <a:rPr lang="ky-KG" sz="2400" b="1" dirty="0">
                <a:latin typeface="Times New Roman" pitchFamily="18" charset="0"/>
                <a:cs typeface="Times New Roman" pitchFamily="18" charset="0"/>
              </a:rPr>
              <a:t> четкий распорядок</a:t>
            </a:r>
            <a:r>
              <a:rPr lang="ky-KG" sz="2400" dirty="0">
                <a:latin typeface="Times New Roman" pitchFamily="18" charset="0"/>
                <a:cs typeface="Times New Roman" pitchFamily="18" charset="0"/>
              </a:rPr>
              <a:t> </a:t>
            </a:r>
            <a:r>
              <a:rPr lang="ky-KG" sz="2400" b="1" dirty="0">
                <a:latin typeface="Times New Roman" pitchFamily="18" charset="0"/>
                <a:cs typeface="Times New Roman" pitchFamily="18" charset="0"/>
              </a:rPr>
              <a:t>дня</a:t>
            </a:r>
            <a:r>
              <a:rPr lang="ky-KG" sz="2400" dirty="0">
                <a:latin typeface="Times New Roman" pitchFamily="18" charset="0"/>
                <a:cs typeface="Times New Roman" pitchFamily="18" charset="0"/>
              </a:rPr>
              <a:t> (время сна и бодроствования, начало уроков, их длительность, продолжительность, </a:t>
            </a:r>
            <a:r>
              <a:rPr lang="ky-KG" sz="2400" dirty="0" smtClean="0">
                <a:latin typeface="Times New Roman" pitchFamily="18" charset="0"/>
                <a:cs typeface="Times New Roman" pitchFamily="18" charset="0"/>
              </a:rPr>
              <a:t> </a:t>
            </a:r>
            <a:r>
              <a:rPr lang="ky-KG" sz="2400" dirty="0" smtClean="0">
                <a:latin typeface="Times New Roman" pitchFamily="18" charset="0"/>
                <a:cs typeface="Times New Roman" pitchFamily="18" charset="0"/>
              </a:rPr>
              <a:t>«</a:t>
            </a:r>
            <a:r>
              <a:rPr lang="ky-KG" sz="2400" dirty="0" smtClean="0">
                <a:latin typeface="Times New Roman" pitchFamily="18" charset="0"/>
                <a:cs typeface="Times New Roman" pitchFamily="18" charset="0"/>
              </a:rPr>
              <a:t>переменки</a:t>
            </a:r>
            <a:r>
              <a:rPr lang="ky-KG" sz="2400" dirty="0">
                <a:latin typeface="Times New Roman" pitchFamily="18" charset="0"/>
                <a:cs typeface="Times New Roman" pitchFamily="18" charset="0"/>
              </a:rPr>
              <a:t>”, завтрак, обед, </a:t>
            </a:r>
            <a:r>
              <a:rPr lang="ky-KG" sz="2400" dirty="0" smtClean="0">
                <a:latin typeface="Times New Roman" pitchFamily="18" charset="0"/>
                <a:cs typeface="Times New Roman" pitchFamily="18" charset="0"/>
              </a:rPr>
              <a:t>отдыхи </a:t>
            </a:r>
            <a:r>
              <a:rPr lang="ky-KG" sz="2400" dirty="0" smtClean="0">
                <a:latin typeface="Times New Roman" pitchFamily="18" charset="0"/>
                <a:cs typeface="Times New Roman" pitchFamily="18" charset="0"/>
              </a:rPr>
              <a:t>и т.д</a:t>
            </a:r>
            <a:r>
              <a:rPr lang="ky-KG"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ky-KG" sz="2400" dirty="0">
                <a:latin typeface="Times New Roman" pitchFamily="18" charset="0"/>
                <a:cs typeface="Times New Roman" pitchFamily="18" charset="0"/>
              </a:rPr>
              <a:t>Следует учитывать, что в первые две недели после летнего отдыха организм детей адаптируется к учебному процессу, а резкие умственные нагрузки могут привести к излишнему напряжению </a:t>
            </a:r>
            <a:r>
              <a:rPr lang="ky-KG" sz="2400" dirty="0" smtClean="0">
                <a:latin typeface="Times New Roman" pitchFamily="18" charset="0"/>
                <a:cs typeface="Times New Roman" pitchFamily="18" charset="0"/>
              </a:rPr>
              <a:t>	и 	стрессу</a:t>
            </a:r>
            <a:r>
              <a:rPr lang="ky-KG" sz="2400" dirty="0">
                <a:latin typeface="Times New Roman" pitchFamily="18" charset="0"/>
                <a:cs typeface="Times New Roman" pitchFamily="18" charset="0"/>
              </a:rPr>
              <a:t>.</a:t>
            </a:r>
            <a:br>
              <a:rPr lang="ky-KG" sz="2400" dirty="0">
                <a:latin typeface="Times New Roman" pitchFamily="18" charset="0"/>
                <a:cs typeface="Times New Roman" pitchFamily="18" charset="0"/>
              </a:rPr>
            </a:br>
            <a:r>
              <a:rPr lang="ky-KG" sz="2400" dirty="0">
                <a:latin typeface="Times New Roman" pitchFamily="18" charset="0"/>
                <a:cs typeface="Times New Roman" pitchFamily="18" charset="0"/>
              </a:rPr>
              <a:t/>
            </a:r>
            <a:br>
              <a:rPr lang="ky-KG" sz="2400" dirty="0">
                <a:latin typeface="Times New Roman" pitchFamily="18" charset="0"/>
                <a:cs typeface="Times New Roman" pitchFamily="18" charset="0"/>
              </a:rPr>
            </a:br>
            <a:r>
              <a:rPr lang="ky-KG" sz="2400" dirty="0">
                <a:latin typeface="Times New Roman" pitchFamily="18" charset="0"/>
                <a:cs typeface="Times New Roman" pitchFamily="18" charset="0"/>
              </a:rPr>
              <a:t>2. Родителям и близким ребенка необходимо постраться сохранять спокойное и критичное отношение к происходящему, так как эмоциональное состояние ребенка напрямую зависит от состояния взрослых.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ky-KG" sz="2000"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ky-KG" sz="2000" dirty="0">
                <a:latin typeface="Times New Roman" pitchFamily="18" charset="0"/>
                <a:cs typeface="Times New Roman" pitchFamily="18" charset="0"/>
              </a:rPr>
              <a:t/>
            </a:r>
            <a:br>
              <a:rPr lang="ky-KG" sz="2000" dirty="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973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548680"/>
            <a:ext cx="7488832" cy="5262979"/>
          </a:xfrm>
          <a:prstGeom prst="rect">
            <a:avLst/>
          </a:prstGeom>
        </p:spPr>
        <p:txBody>
          <a:bodyPr wrap="square">
            <a:spAutoFit/>
          </a:bodyPr>
          <a:lstStyle/>
          <a:p>
            <a:pPr lvl="0" algn="just"/>
            <a:r>
              <a:rPr lang="ky-KG" sz="2400" dirty="0" smtClean="0">
                <a:latin typeface="Times New Roman" pitchFamily="18" charset="0"/>
                <a:cs typeface="Times New Roman" pitchFamily="18" charset="0"/>
              </a:rPr>
              <a:t>3. Поэтому</a:t>
            </a:r>
            <a:r>
              <a:rPr lang="ky-KG" sz="2400" dirty="0">
                <a:latin typeface="Times New Roman" pitchFamily="18" charset="0"/>
                <a:cs typeface="Times New Roman" pitchFamily="18" charset="0"/>
              </a:rPr>
              <a:t>, уважаемые родители, ведите себя спокойно и сдержанно! Не кричите на своих детей, если они сразу не могут вовлечься в учебный процесс, просыпают уроки. В этом случае необходимо укладывать их пораньше  и настраивать   на ранний подъем.</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4.Культивируйте благоприятную, доброжелательную и спокойную обстановку в семье.  Доброжелательное спойствие  взрослых членов семьи вашим детям уверенность в себе, стабилизирует обстановку.</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5.В сложных ситуациях не нужно паниковать, а лучше успокоиться, а затем все обдумать, при необходимости обратиться за помощью к другим членам семьи, учителям, соцпедагогу или психологу.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99202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260648"/>
            <a:ext cx="8208912" cy="6370975"/>
          </a:xfrm>
          <a:prstGeom prst="rect">
            <a:avLst/>
          </a:prstGeom>
        </p:spPr>
        <p:txBody>
          <a:bodyPr wrap="square">
            <a:spAutoFit/>
          </a:bodyPr>
          <a:lstStyle/>
          <a:p>
            <a:pPr algn="just"/>
            <a:r>
              <a:rPr lang="ky-KG" sz="2400" dirty="0">
                <a:latin typeface="Times New Roman" pitchFamily="18" charset="0"/>
                <a:cs typeface="Times New Roman" pitchFamily="18" charset="0"/>
              </a:rPr>
              <a:t>6. Старайтесь регулярно общаться с ребенком на темы, связанные с его переживаниями, чувствами и эмоциями, так они нуждаются в эмоциональном отреагировании их проблем.</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Обязательно обсуждайте близкую и далекую переспективу  будущего, не навязывая свое мнение. </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Не забывайте, что ребенок- это отдельная личность, он не обязан реализовывать ваши  желания и устремления, которые вы не смогли осуществить сами. </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7. Необходимо научить своих детей выражать свои чувства и эмоции в социально приемлемых формах (агрессию- в физических нагрузках, которые можно выполнять дома или на улице, через пение или танцы,  душевные переживания- через доверительный разговор с близкими друзьми или психологом). Подросткам сложнее выражать свои чувства, тогда им можно предложить завести дневник, чтобы записывать свои переживания.</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2232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6"/>
            <a:ext cx="8424936" cy="6370975"/>
          </a:xfrm>
          <a:prstGeom prst="rect">
            <a:avLst/>
          </a:prstGeom>
        </p:spPr>
        <p:txBody>
          <a:bodyPr wrap="square">
            <a:spAutoFit/>
          </a:bodyPr>
          <a:lstStyle/>
          <a:p>
            <a:pPr algn="just"/>
            <a:r>
              <a:rPr lang="ky-KG" sz="2400" dirty="0">
                <a:latin typeface="Times New Roman" pitchFamily="18" charset="0"/>
                <a:cs typeface="Times New Roman" pitchFamily="18" charset="0"/>
              </a:rPr>
              <a:t>8. Делитесь своими переживаниями, мыслями, рассказывайте им о своем жизненном опыте, как вы преодолели трудности. Обычный разговор по душам способен  повлиять на то, чтобы ребенок поверил в свои силы. Посочувствуйте своему ребенку, скажите, что вы понимаете его, как ему трудно, что он не может пока посещать школу, кружки, секции, но это все времено. Настраивайте детей на позитив. Дети, которые чувствуют поддержку со стороны родителей, переносят стресс лучше.</a:t>
            </a:r>
            <a:endParaRPr lang="ru-RU" sz="2400" dirty="0">
              <a:latin typeface="Times New Roman" pitchFamily="18" charset="0"/>
              <a:cs typeface="Times New Roman" pitchFamily="18" charset="0"/>
            </a:endParaRPr>
          </a:p>
          <a:p>
            <a:pPr algn="just"/>
            <a:r>
              <a:rPr lang="ky-KG" sz="2400" dirty="0" smtClean="0">
                <a:latin typeface="Times New Roman" pitchFamily="18" charset="0"/>
                <a:cs typeface="Times New Roman" pitchFamily="18" charset="0"/>
              </a:rPr>
              <a:t>9</a:t>
            </a:r>
            <a:r>
              <a:rPr lang="ky-KG" sz="2400" dirty="0">
                <a:latin typeface="Times New Roman" pitchFamily="18" charset="0"/>
                <a:cs typeface="Times New Roman" pitchFamily="18" charset="0"/>
              </a:rPr>
              <a:t>. Поддерживайте творческий ручной труд </a:t>
            </a:r>
            <a:r>
              <a:rPr lang="ky-KG" sz="2400" dirty="0" smtClean="0">
                <a:latin typeface="Times New Roman" pitchFamily="18" charset="0"/>
                <a:cs typeface="Times New Roman" pitchFamily="18" charset="0"/>
              </a:rPr>
              <a:t>ребенка:      </a:t>
            </a:r>
            <a:r>
              <a:rPr lang="ky-KG" sz="2400" dirty="0">
                <a:latin typeface="Times New Roman" pitchFamily="18" charset="0"/>
                <a:cs typeface="Times New Roman" pitchFamily="18" charset="0"/>
              </a:rPr>
              <a:t>рисование вышивание, вязание, работу с бисером,  которые несут определенную разрядку, потому что именно через воображение, которое включается при этом,  человек отвлекается от негативных переживаний.</a:t>
            </a:r>
            <a:endParaRPr lang="ru-RU" sz="2400" dirty="0">
              <a:latin typeface="Times New Roman" pitchFamily="18" charset="0"/>
              <a:cs typeface="Times New Roman" pitchFamily="18" charset="0"/>
            </a:endParaRPr>
          </a:p>
          <a:p>
            <a:pPr algn="just"/>
            <a:r>
              <a:rPr lang="ky-KG" sz="2400" dirty="0">
                <a:latin typeface="Times New Roman" pitchFamily="18" charset="0"/>
                <a:cs typeface="Times New Roman" pitchFamily="18" charset="0"/>
              </a:rPr>
              <a:t>Также поддерживайте  семейные ритуалы, традиции! Важно, чтобы это  было интересно для ребенка и чтобы  он вовлекался в них  с удовольствием.</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699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5085184"/>
            <a:ext cx="7467600" cy="1143000"/>
          </a:xfrm>
        </p:spPr>
        <p:txBody>
          <a:bodyPr>
            <a:normAutofit fontScale="90000"/>
          </a:bodyPr>
          <a:lstStyle/>
          <a:p>
            <a:r>
              <a:rPr lang="ky-KG" b="1" dirty="0">
                <a:solidFill>
                  <a:schemeClr val="tx1"/>
                </a:solidFill>
                <a:latin typeface="Times New Roman" pitchFamily="18" charset="0"/>
                <a:cs typeface="Times New Roman" pitchFamily="18" charset="0"/>
              </a:rPr>
              <a:t>Айнур Суусамырбек кызы</a:t>
            </a:r>
            <a:br>
              <a:rPr lang="ky-KG" b="1" dirty="0">
                <a:solidFill>
                  <a:schemeClr val="tx1"/>
                </a:solidFill>
                <a:latin typeface="Times New Roman" pitchFamily="18" charset="0"/>
                <a:cs typeface="Times New Roman" pitchFamily="18" charset="0"/>
              </a:rPr>
            </a:br>
            <a:r>
              <a:rPr lang="ky-KG" b="1" dirty="0">
                <a:solidFill>
                  <a:schemeClr val="tx1"/>
                </a:solidFill>
                <a:latin typeface="Times New Roman" pitchFamily="18" charset="0"/>
                <a:cs typeface="Times New Roman" pitchFamily="18" charset="0"/>
              </a:rPr>
              <a:t>	      Психолог СОШ № 47</a:t>
            </a:r>
            <a:br>
              <a:rPr lang="ky-KG" b="1" dirty="0">
                <a:solidFill>
                  <a:schemeClr val="tx1"/>
                </a:solidFill>
                <a:latin typeface="Times New Roman" pitchFamily="18" charset="0"/>
                <a:cs typeface="Times New Roman" pitchFamily="18" charset="0"/>
              </a:rPr>
            </a:br>
            <a:r>
              <a:rPr lang="ky-KG" b="1" dirty="0">
                <a:solidFill>
                  <a:schemeClr val="tx1"/>
                </a:solidFill>
                <a:latin typeface="Times New Roman" pitchFamily="18" charset="0"/>
                <a:cs typeface="Times New Roman" pitchFamily="18" charset="0"/>
              </a:rPr>
              <a:t/>
            </a:r>
            <a:br>
              <a:rPr lang="ky-KG" b="1" dirty="0">
                <a:solidFill>
                  <a:schemeClr val="tx1"/>
                </a:solidFill>
                <a:latin typeface="Times New Roman" pitchFamily="18" charset="0"/>
                <a:cs typeface="Times New Roman" pitchFamily="18" charset="0"/>
              </a:rPr>
            </a:br>
            <a:r>
              <a:rPr lang="ky-KG" b="1" dirty="0">
                <a:solidFill>
                  <a:schemeClr val="tx1"/>
                </a:solidFill>
                <a:latin typeface="Times New Roman" pitchFamily="18" charset="0"/>
                <a:cs typeface="Times New Roman" pitchFamily="18" charset="0"/>
              </a:rPr>
              <a:t>				Тел: 0702 82 94 11</a:t>
            </a:r>
            <a:endParaRPr lang="ru-RU" dirty="0"/>
          </a:p>
        </p:txBody>
      </p:sp>
      <p:pic>
        <p:nvPicPr>
          <p:cNvPr id="2050" name="Picture 2" descr="C:\Users\Admin\Desktop\fe6ac6c3-8a19-4fd1-b760-73051c2e71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548680"/>
            <a:ext cx="5131893"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896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TotalTime>
  <Words>448</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Советы родителям, чьи дети временно находятся на дистанционном обучении от школьного психолога </vt:lpstr>
      <vt:lpstr>Презентация PowerPoint</vt:lpstr>
      <vt:lpstr>Презентация PowerPoint</vt:lpstr>
      <vt:lpstr>Презентация PowerPoint</vt:lpstr>
      <vt:lpstr>Презентация PowerPoint</vt:lpstr>
      <vt:lpstr>Айнур Суусамырбек кызы        Психолог СОШ № 47      Тел: 0702 82 94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Советы родителям, чьи дети временно находятся на дистанционном обучении от школьного психолога </dc:title>
  <dc:creator>Admin</dc:creator>
  <cp:lastModifiedBy>Admin</cp:lastModifiedBy>
  <cp:revision>3</cp:revision>
  <dcterms:created xsi:type="dcterms:W3CDTF">2020-08-27T12:25:17Z</dcterms:created>
  <dcterms:modified xsi:type="dcterms:W3CDTF">2020-08-27T13:00:49Z</dcterms:modified>
</cp:coreProperties>
</file>