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9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42984"/>
            <a:ext cx="9144000" cy="969959"/>
          </a:xfrm>
          <a:solidFill>
            <a:schemeClr val="bg2">
              <a:lumMod val="40000"/>
              <a:lumOff val="6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СРЕДНЯЯ ОБЩЕОБРАЗОВТЕЛЬНАЯ ШКОЛА № 47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000240"/>
            <a:ext cx="9144000" cy="4429156"/>
          </a:xfrm>
          <a:solidFill>
            <a:schemeClr val="bg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Методическая тема: «Совершенствование качества </a:t>
            </a:r>
            <a:r>
              <a:rPr lang="ky-KG" sz="4400" b="1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ru-RU" sz="4400" b="1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образования через освоение </a:t>
            </a:r>
            <a:r>
              <a:rPr lang="ru-RU" sz="4400" b="1" i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компетентностного</a:t>
            </a:r>
            <a:r>
              <a:rPr lang="ru-RU" sz="4400" b="1" i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подхода в обучении, воспитании, развитии учащихся школы»</a:t>
            </a:r>
            <a:endParaRPr lang="ru-RU" sz="4400" b="1" i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Приоритетные направления методической работы на 2019-2020 учебный год.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    </a:t>
            </a:r>
            <a:r>
              <a:rPr lang="ru-RU" u="sng" dirty="0" smtClean="0"/>
              <a:t>Информационное </a:t>
            </a:r>
            <a:r>
              <a:rPr lang="ru-RU" u="sng" dirty="0"/>
              <a:t>обеспечение:</a:t>
            </a:r>
            <a:endParaRPr lang="ru-RU" dirty="0"/>
          </a:p>
          <a:p>
            <a:pPr lvl="0"/>
            <a:r>
              <a:rPr lang="ru-RU" dirty="0"/>
              <a:t>обеспечение методическими и практическими материалами методической составляющей образовательного процесса через использование Интернет, электронных баз данных и т.д.;</a:t>
            </a:r>
          </a:p>
          <a:p>
            <a:pPr lvl="0"/>
            <a:r>
              <a:rPr lang="ru-RU" dirty="0"/>
              <a:t>создание банка методических идей и наработок учителей школы;</a:t>
            </a:r>
          </a:p>
          <a:p>
            <a:pPr lvl="0"/>
            <a:r>
              <a:rPr lang="ru-RU" dirty="0"/>
              <a:t>разработка и внедрение  методических рекомендаций для педагогов по приоритетным направлениям школы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296974"/>
          </a:xfrm>
        </p:spPr>
        <p:txBody>
          <a:bodyPr>
            <a:normAutofit/>
          </a:bodyPr>
          <a:lstStyle/>
          <a:p>
            <a:r>
              <a:rPr lang="ru-RU" sz="3600" b="1" dirty="0"/>
              <a:t>Основные задачи</a:t>
            </a:r>
            <a:r>
              <a:rPr lang="ru-RU" sz="3600" dirty="0"/>
              <a:t> </a:t>
            </a:r>
            <a:r>
              <a:rPr lang="ru-RU" sz="3600" b="1" dirty="0"/>
              <a:t>методической работы на </a:t>
            </a:r>
            <a:r>
              <a:rPr lang="ru-RU" sz="3600" b="1" dirty="0" smtClean="0"/>
              <a:t>2019-2020 </a:t>
            </a:r>
            <a:r>
              <a:rPr lang="ru-RU" sz="3600" b="1" dirty="0"/>
              <a:t>учебный год</a:t>
            </a:r>
            <a:r>
              <a:rPr lang="ru-RU" sz="3600" b="1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4023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Повышение качества преподавания учебных дисциплин  через совершенствование  содержания образования, внедрения информационно-коммуникационных технологий и других приемов инновационных образовательных процессов. </a:t>
            </a:r>
          </a:p>
          <a:p>
            <a:pPr lvl="0"/>
            <a:r>
              <a:rPr lang="ru-RU" dirty="0"/>
              <a:t>Создание банка методических идей и наработок учителей школы.</a:t>
            </a:r>
          </a:p>
          <a:p>
            <a:pPr lvl="0"/>
            <a:r>
              <a:rPr lang="ru-RU" dirty="0"/>
              <a:t>Внедрение технологии разработки уроков с использованием электронной поддержки. </a:t>
            </a:r>
          </a:p>
          <a:p>
            <a:pPr lvl="0"/>
            <a:r>
              <a:rPr lang="ru-RU" dirty="0"/>
              <a:t>Разработка механизмов трансляции наработанного передового опыта на другие предметы учебного плана.</a:t>
            </a:r>
          </a:p>
          <a:p>
            <a:pPr lvl="0"/>
            <a:r>
              <a:rPr lang="ru-RU" dirty="0"/>
              <a:t>Создание условий для обучения педагогов школы современным технологиям через курсовую подготовку и обобщение передового педагогического опыта.</a:t>
            </a:r>
          </a:p>
          <a:p>
            <a:pPr lvl="0"/>
            <a:r>
              <a:rPr lang="ru-RU" dirty="0"/>
              <a:t>Усиление контроля уровня преподавания учебных дисциплин педагогами школы. </a:t>
            </a:r>
          </a:p>
          <a:p>
            <a:pPr lvl="0"/>
            <a:r>
              <a:rPr lang="ru-RU" dirty="0"/>
              <a:t>Активизация работы педагогического коллектива с учащимися, имеющими   высокий уровень мотивации обучения.</a:t>
            </a:r>
          </a:p>
          <a:p>
            <a:pPr lvl="0"/>
            <a:r>
              <a:rPr lang="ru-RU" dirty="0"/>
              <a:t>Обеспечить реализацию </a:t>
            </a:r>
            <a:r>
              <a:rPr lang="ru-RU" dirty="0" err="1"/>
              <a:t>личносто</a:t>
            </a:r>
            <a:r>
              <a:rPr lang="ru-RU" dirty="0"/>
              <a:t>- ориентированного обучения: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Основные задачи</a:t>
            </a:r>
            <a:r>
              <a:rPr lang="ru-RU" sz="3600" dirty="0" smtClean="0"/>
              <a:t> </a:t>
            </a:r>
            <a:r>
              <a:rPr lang="ru-RU" sz="3600" b="1" dirty="0" smtClean="0"/>
              <a:t>методической работы на 2019-2020 учебный год: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8141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dirty="0" smtClean="0"/>
              <a:t>     </a:t>
            </a:r>
            <a:r>
              <a:rPr lang="ru-RU" b="1" i="1" dirty="0" smtClean="0"/>
              <a:t>Обеспечить реализацию </a:t>
            </a:r>
            <a:r>
              <a:rPr lang="ru-RU" b="1" i="1" dirty="0" err="1" smtClean="0"/>
              <a:t>личносто</a:t>
            </a:r>
            <a:r>
              <a:rPr lang="ru-RU" b="1" i="1" dirty="0" smtClean="0"/>
              <a:t>- ориентированного обучения:</a:t>
            </a:r>
          </a:p>
          <a:p>
            <a:pPr lvl="0"/>
            <a:r>
              <a:rPr lang="ru-RU" dirty="0" smtClean="0"/>
              <a:t>совершенствование методики проведения урока, индивидуальной и групповой работы со слабоуспевающими и одаренными учащимися,</a:t>
            </a:r>
          </a:p>
          <a:p>
            <a:pPr lvl="0"/>
            <a:r>
              <a:rPr lang="ru-RU" dirty="0" smtClean="0"/>
              <a:t>коррекцию знаний школьников на основе диагностической деятельности учителя, </a:t>
            </a:r>
          </a:p>
          <a:p>
            <a:pPr lvl="0"/>
            <a:r>
              <a:rPr lang="ru-RU" dirty="0" smtClean="0"/>
              <a:t>развитие способностей и природных задатков детей, создание НОУ для учащихся с высоким уровнем мотивации учения, </a:t>
            </a:r>
          </a:p>
          <a:p>
            <a:pPr lvl="0"/>
            <a:r>
              <a:rPr lang="ru-RU" dirty="0" smtClean="0"/>
              <a:t>ознакомление учителей с инновационными образовательными технологиями, педагогической и методической литературой. 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</p:spPr>
        <p:txBody>
          <a:bodyPr/>
          <a:lstStyle/>
          <a:p>
            <a:r>
              <a:rPr lang="ru-RU" b="1" i="1" u="sng" dirty="0" smtClean="0"/>
              <a:t>Работа педсоветов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2840039"/>
          </a:xfrm>
        </p:spPr>
        <p:txBody>
          <a:bodyPr/>
          <a:lstStyle/>
          <a:p>
            <a:r>
              <a:rPr lang="ru-RU" dirty="0" smtClean="0"/>
              <a:t>Высшей формой коллективной методической работы всегда был и остается педагогический совет.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Темы педсоветов: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Технологии реализации </a:t>
            </a:r>
            <a:r>
              <a:rPr lang="ru-RU" dirty="0" err="1"/>
              <a:t>компетентностного</a:t>
            </a:r>
            <a:r>
              <a:rPr lang="ru-RU" dirty="0"/>
              <a:t> подхода в обучении </a:t>
            </a:r>
            <a:r>
              <a:rPr lang="ru-RU" dirty="0" smtClean="0"/>
              <a:t>школьников.</a:t>
            </a:r>
          </a:p>
          <a:p>
            <a:pPr lvl="0"/>
            <a:r>
              <a:rPr lang="ru-RU" dirty="0"/>
              <a:t>Проблемы преемственности, пути решения.</a:t>
            </a:r>
            <a:endParaRPr lang="ru-RU" dirty="0" smtClean="0"/>
          </a:p>
          <a:p>
            <a:pPr lvl="0"/>
            <a:r>
              <a:rPr lang="ru-RU" dirty="0" err="1" smtClean="0"/>
              <a:t>Компетентностный</a:t>
            </a:r>
            <a:r>
              <a:rPr lang="ru-RU" dirty="0" smtClean="0"/>
              <a:t> урок, его критерии, самоанализ.</a:t>
            </a:r>
          </a:p>
          <a:p>
            <a:pPr lvl="0"/>
            <a:r>
              <a:rPr lang="ru-RU" dirty="0"/>
              <a:t>Духовно-нравственное воспитание школьников, опыт и проблемы.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sz="4000" b="1" dirty="0" smtClean="0"/>
              <a:t>Традиционные организационные педсоветы: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Анализ работы школы за прошедший год и задачи на новый учебный год.</a:t>
            </a:r>
          </a:p>
          <a:p>
            <a:pPr lvl="0"/>
            <a:r>
              <a:rPr lang="ru-RU" dirty="0" smtClean="0"/>
              <a:t>Утверждение аттестационных комиссий по предметам и расписания экзаменов по выбору  выпускников 9 класса.</a:t>
            </a:r>
          </a:p>
          <a:p>
            <a:pPr lvl="0"/>
            <a:r>
              <a:rPr lang="ru-RU" dirty="0" smtClean="0"/>
              <a:t>О допуске к итоговой государственной аттестации выпускников 9 классов.</a:t>
            </a:r>
          </a:p>
          <a:p>
            <a:pPr lvl="0"/>
            <a:r>
              <a:rPr lang="ru-RU" dirty="0" smtClean="0"/>
              <a:t>О завершении учебного года в 1-8,9-х классах.</a:t>
            </a:r>
          </a:p>
          <a:p>
            <a:pPr lvl="0"/>
            <a:r>
              <a:rPr lang="ru-RU" dirty="0" smtClean="0"/>
              <a:t>Итоги организации и проведения ИГА выпускников 9 класса.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/>
              <a:t>Для подготовки и проведения педсоветов используются следующие    технологии: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62572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работа творческой группы по подготовке к педсовету;</a:t>
            </a:r>
          </a:p>
          <a:p>
            <a:r>
              <a:rPr lang="ru-RU" dirty="0" smtClean="0"/>
              <a:t>анкетирование учащихся и учителей;</a:t>
            </a:r>
          </a:p>
          <a:p>
            <a:r>
              <a:rPr lang="ru-RU" dirty="0" smtClean="0"/>
              <a:t>деятельность рабочих групп в рамках педсовета для решения поставленных задач и обоснования совместно принятых решений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/>
              <a:t/>
            </a:r>
            <a:br>
              <a:rPr lang="en-US" b="1" i="1" u="sng" dirty="0" smtClean="0"/>
            </a:br>
            <a:r>
              <a:rPr lang="ru-RU" sz="4400" b="1" i="1" u="sng" dirty="0" smtClean="0"/>
              <a:t>Работа методического совета школы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395666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ru-RU" b="1" dirty="0" smtClean="0"/>
              <a:t>Цель</a:t>
            </a:r>
            <a:r>
              <a:rPr lang="ru-RU" dirty="0" smtClean="0"/>
              <a:t>, которую поставил методический совет школы в текущем году: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 </a:t>
            </a:r>
            <a:r>
              <a:rPr lang="ru-RU" i="1" dirty="0" smtClean="0"/>
              <a:t>непрерывное совершенствование уровня педагогического мастерства учителей школы, их эрудиции профессиональной компетентности в области знания и применения современных педагогических технологий.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Данная цель отвечает возможностям и запросам педагогов школы, и решалась через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00372"/>
            <a:ext cx="8229600" cy="2911477"/>
          </a:xfrm>
        </p:spPr>
        <p:txBody>
          <a:bodyPr>
            <a:normAutofit/>
          </a:bodyPr>
          <a:lstStyle/>
          <a:p>
            <a:r>
              <a:rPr lang="ru-RU" dirty="0" smtClean="0"/>
              <a:t>создание необходимых условий для максимального раскрытия творческой индивидуальности каждого педагога;</a:t>
            </a:r>
          </a:p>
          <a:p>
            <a:r>
              <a:rPr lang="ru-RU" dirty="0" smtClean="0"/>
              <a:t>обеспечение уровня </a:t>
            </a:r>
            <a:r>
              <a:rPr lang="ru-RU" dirty="0" err="1" smtClean="0"/>
              <a:t>обученности</a:t>
            </a:r>
            <a:r>
              <a:rPr lang="ru-RU" dirty="0" smtClean="0"/>
              <a:t> и воспитанности учащихся соответствующим современным требованиям, исходя из их возможностей.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Школьные методические объединения: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571744"/>
            <a:ext cx="8435280" cy="3752856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ШМО государственного языка</a:t>
            </a:r>
            <a:r>
              <a:rPr lang="en-US" sz="2200" b="1" dirty="0" smtClean="0"/>
              <a:t> </a:t>
            </a:r>
            <a:r>
              <a:rPr lang="ru-RU" sz="2200" b="1" dirty="0" smtClean="0"/>
              <a:t>– </a:t>
            </a:r>
            <a:r>
              <a:rPr lang="ru-RU" sz="2200" b="1" dirty="0" err="1"/>
              <a:t>Узарбаева</a:t>
            </a:r>
            <a:r>
              <a:rPr lang="ru-RU" sz="2200" b="1" dirty="0"/>
              <a:t> К.А</a:t>
            </a:r>
            <a:r>
              <a:rPr lang="ru-RU" sz="2200" b="1" dirty="0" smtClean="0"/>
              <a:t>.</a:t>
            </a:r>
          </a:p>
          <a:p>
            <a:r>
              <a:rPr lang="ru-RU" sz="2200" b="1" dirty="0" smtClean="0"/>
              <a:t>ШМО русского языка и литературы – Баган Е.В.</a:t>
            </a:r>
          </a:p>
          <a:p>
            <a:r>
              <a:rPr lang="ru-RU" sz="2200" b="1" dirty="0" smtClean="0"/>
              <a:t>ШМО естественно-математического цикла – </a:t>
            </a:r>
            <a:r>
              <a:rPr lang="ru-RU" sz="2200" b="1" dirty="0" err="1"/>
              <a:t>Золотарская</a:t>
            </a:r>
            <a:r>
              <a:rPr lang="ru-RU" sz="2200" b="1" dirty="0"/>
              <a:t> Н.А.</a:t>
            </a:r>
            <a:endParaRPr lang="ru-RU" sz="2200" b="1" dirty="0" smtClean="0"/>
          </a:p>
          <a:p>
            <a:r>
              <a:rPr lang="ru-RU" sz="2200" b="1" dirty="0" smtClean="0"/>
              <a:t>ШМО иностранных языков – </a:t>
            </a:r>
            <a:r>
              <a:rPr lang="ru-RU" sz="2200" b="1" dirty="0" err="1"/>
              <a:t>Уметова</a:t>
            </a:r>
            <a:r>
              <a:rPr lang="ru-RU" sz="2200" b="1" dirty="0"/>
              <a:t> Г.С.</a:t>
            </a:r>
            <a:endParaRPr lang="ru-RU" sz="2200" b="1" dirty="0" smtClean="0"/>
          </a:p>
          <a:p>
            <a:r>
              <a:rPr lang="ru-RU" sz="2200" b="1" dirty="0" smtClean="0"/>
              <a:t>ШМО общественных наук – </a:t>
            </a:r>
            <a:r>
              <a:rPr lang="ru-RU" sz="2200" b="1" dirty="0" err="1"/>
              <a:t>Тилегенова</a:t>
            </a:r>
            <a:r>
              <a:rPr lang="ru-RU" sz="2200" b="1" dirty="0"/>
              <a:t> Д.Э</a:t>
            </a:r>
            <a:r>
              <a:rPr lang="ru-RU" sz="2200" b="1" dirty="0" smtClean="0"/>
              <a:t>.</a:t>
            </a:r>
          </a:p>
          <a:p>
            <a:r>
              <a:rPr lang="ru-RU" sz="2200" b="1" dirty="0" smtClean="0"/>
              <a:t>ШМО эстетического цикла и </a:t>
            </a:r>
            <a:r>
              <a:rPr lang="ru-RU" sz="2200" b="1" dirty="0" err="1" smtClean="0"/>
              <a:t>физ-ры</a:t>
            </a:r>
            <a:r>
              <a:rPr lang="ru-RU" sz="2200" b="1" dirty="0" smtClean="0"/>
              <a:t> – </a:t>
            </a:r>
            <a:r>
              <a:rPr lang="ru-RU" sz="2200" b="1" dirty="0" err="1"/>
              <a:t>Дженжер</a:t>
            </a:r>
            <a:r>
              <a:rPr lang="ru-RU" sz="2200" b="1" dirty="0"/>
              <a:t> А.А</a:t>
            </a:r>
            <a:r>
              <a:rPr lang="ru-RU" sz="2200" b="1" dirty="0" smtClean="0"/>
              <a:t>.</a:t>
            </a:r>
          </a:p>
          <a:p>
            <a:r>
              <a:rPr lang="ru-RU" sz="2200" b="1" dirty="0" smtClean="0"/>
              <a:t>ШМО начальных классов – </a:t>
            </a:r>
            <a:r>
              <a:rPr lang="ru-RU" sz="2200" b="1" dirty="0" err="1"/>
              <a:t>Исмаилова</a:t>
            </a:r>
            <a:r>
              <a:rPr lang="ru-RU" sz="2200" b="1" dirty="0"/>
              <a:t> Ж.К</a:t>
            </a:r>
            <a:r>
              <a:rPr lang="ru-RU" sz="2200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Направления методической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/>
          <a:lstStyle/>
          <a:p>
            <a:r>
              <a:rPr lang="ru-RU" dirty="0" smtClean="0"/>
              <a:t>Повышение качества образования в школе через непрерывное совершенствование педагогического мастерства учителя, его профессиональной компетентности в области теории и практики педагогической науки и преподавания предмета, освоение инновационных технологий обучения.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0070C0"/>
                </a:solidFill>
              </a:rPr>
              <a:t>График проведения предметных декад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2019-2020 учебный 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132531"/>
              </p:ext>
            </p:extLst>
          </p:nvPr>
        </p:nvGraphicFramePr>
        <p:xfrm>
          <a:off x="395536" y="1844824"/>
          <a:ext cx="8208912" cy="4907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07227"/>
                <a:gridCol w="6115402"/>
                <a:gridCol w="1686283"/>
              </a:tblGrid>
              <a:tr h="517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ШМО  учителей государственного языка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10.03-20.03.2020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7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ШМО учителей русского языка и литературы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21.10-01.11.2019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7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ШМО учителей естественно-математического цикла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20.11-30.11.2019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ШМО учителей начальных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классов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09.12-19.12.2019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7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ШМО учителей общественных наук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03.02-13.02.2020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7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ШМО учителей иностранных языков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24.02-04.03.2020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7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ШМО учителей предметов эстетического цикла и физкультуры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13.04-23.04.2020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3342"/>
          </a:xfrm>
        </p:spPr>
        <p:txBody>
          <a:bodyPr>
            <a:normAutofit/>
          </a:bodyPr>
          <a:lstStyle/>
          <a:p>
            <a:pPr algn="ctr"/>
            <a:r>
              <a:rPr lang="ru-RU" sz="6600" b="1" i="1" dirty="0" smtClean="0"/>
              <a:t>Спасибо за внимание</a:t>
            </a:r>
            <a:endParaRPr lang="ru-RU" sz="6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8241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i="1" dirty="0" smtClean="0"/>
              <a:t>Удачи в новом учебном году!</a:t>
            </a:r>
            <a:endParaRPr lang="ru-RU" sz="7200" b="1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5001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Цель методической работы школы: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00438"/>
            <a:ext cx="8229600" cy="2143140"/>
          </a:xfrm>
        </p:spPr>
        <p:txBody>
          <a:bodyPr/>
          <a:lstStyle/>
          <a:p>
            <a:r>
              <a:rPr lang="ru-RU" dirty="0"/>
              <a:t>Развитие ключевых компетенций обучающихся на основе использования современных педагогических технологий и методов активного обучения.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Задачи </a:t>
            </a:r>
            <a:r>
              <a:rPr lang="ru-RU" b="1" dirty="0"/>
              <a:t>методической работы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r>
              <a:rPr lang="ru-RU" dirty="0"/>
              <a:t>Создать условия для самореализации учащихся в </a:t>
            </a:r>
            <a:r>
              <a:rPr lang="ru-RU" dirty="0" err="1"/>
              <a:t>учебно</a:t>
            </a:r>
            <a:r>
              <a:rPr lang="ru-RU" dirty="0"/>
              <a:t> - воспитательном процессе и  развитии их  ключевых компетенций.</a:t>
            </a:r>
          </a:p>
          <a:p>
            <a:r>
              <a:rPr lang="ru-RU" dirty="0"/>
              <a:t>Выявить накопленный опыт по отработке современных технологий, наметить пути развития использования этих технологий.</a:t>
            </a:r>
          </a:p>
          <a:p>
            <a:r>
              <a:rPr lang="ru-RU" dirty="0"/>
              <a:t>Повысить квалификацию учителей в области практического использования информационных технологий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928802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/>
              <a:t>Перед методической службой школы поставлена цель</a:t>
            </a:r>
            <a:r>
              <a:rPr lang="ru-RU" sz="4000" dirty="0"/>
              <a:t>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429000"/>
            <a:ext cx="8229600" cy="2125659"/>
          </a:xfrm>
        </p:spPr>
        <p:txBody>
          <a:bodyPr/>
          <a:lstStyle/>
          <a:p>
            <a:r>
              <a:rPr lang="ru-RU" dirty="0"/>
              <a:t>создание условий для повышения профессионального мастерства преподавателей на основе обмена передовым опытом, самообразования и курсовой переподготовки.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20002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/>
              <a:t>Для </a:t>
            </a:r>
            <a:r>
              <a:rPr lang="ru-RU" sz="4400" b="1" dirty="0"/>
              <a:t>ее реализации сформулированы следующие задачи</a:t>
            </a:r>
            <a:r>
              <a:rPr lang="ru-RU" sz="4400" b="1" dirty="0" smtClean="0"/>
              <a:t>: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 Продолжить работу по повышению качества обучения.</a:t>
            </a:r>
          </a:p>
          <a:p>
            <a:r>
              <a:rPr lang="ru-RU" dirty="0"/>
              <a:t>2. Продолжить работу, нацеленную на предупреждение неуспеваемости.</a:t>
            </a:r>
          </a:p>
          <a:p>
            <a:r>
              <a:rPr lang="ru-RU" dirty="0"/>
              <a:t>3. Обеспечить внедрение в учебный процесс новых образовательных технологий: развивающее обучение, ИКТ, метод проектов, модульное, проблемное обучение.</a:t>
            </a:r>
          </a:p>
          <a:p>
            <a:r>
              <a:rPr lang="ru-RU" dirty="0"/>
              <a:t>4.  Продолжить работу по отработке навыков тестирования как одного из видов контроля над ЗУН учащихся с целью подготовки к ОРТ и </a:t>
            </a:r>
            <a:r>
              <a:rPr lang="ru-RU" dirty="0" smtClean="0"/>
              <a:t>НЦТ</a:t>
            </a:r>
            <a:r>
              <a:rPr lang="ru-RU" dirty="0"/>
              <a:t>.</a:t>
            </a:r>
          </a:p>
          <a:p>
            <a:r>
              <a:rPr lang="ru-RU" dirty="0"/>
              <a:t>5. Продолжить работу с мотивированными учениками, направленную на участие в предметных олимпиадах.</a:t>
            </a:r>
          </a:p>
          <a:p>
            <a:r>
              <a:rPr lang="ru-RU" dirty="0"/>
              <a:t>6. Продолжить формирование банка данных по диагностике и</a:t>
            </a:r>
          </a:p>
          <a:p>
            <a:pPr marL="0" indent="0">
              <a:buNone/>
            </a:pPr>
            <a:r>
              <a:rPr lang="ru-RU" dirty="0" smtClean="0"/>
              <a:t>     мониторингу </a:t>
            </a:r>
            <a:r>
              <a:rPr lang="ru-RU" dirty="0"/>
              <a:t>образовательного </a:t>
            </a:r>
            <a:r>
              <a:rPr lang="ru-RU" dirty="0" smtClean="0"/>
              <a:t>процесса</a:t>
            </a:r>
            <a:r>
              <a:rPr lang="ru-RU" dirty="0"/>
              <a:t>.</a:t>
            </a:r>
          </a:p>
          <a:p>
            <a:r>
              <a:rPr lang="ru-RU" dirty="0"/>
              <a:t>7. Выявление, обобщение и распространение положительного опыта творчески работающих учителей.</a:t>
            </a:r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/>
              <a:t>Формы </a:t>
            </a:r>
            <a:r>
              <a:rPr lang="ru-RU" sz="4400" b="1" dirty="0"/>
              <a:t>методической работы</a:t>
            </a:r>
            <a:r>
              <a:rPr lang="ru-RU" sz="4400" b="1" dirty="0" smtClean="0"/>
              <a:t>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а) работа педсоветов;</a:t>
            </a:r>
          </a:p>
          <a:p>
            <a:r>
              <a:rPr lang="ru-RU" dirty="0"/>
              <a:t>б) работа методического совета школы;</a:t>
            </a:r>
          </a:p>
          <a:p>
            <a:r>
              <a:rPr lang="ru-RU" dirty="0"/>
              <a:t>в) работа методических объединений;</a:t>
            </a:r>
          </a:p>
          <a:p>
            <a:r>
              <a:rPr lang="ru-RU" dirty="0"/>
              <a:t>г)  работа педагогов над темами самообразования;</a:t>
            </a:r>
            <a:endParaRPr lang="ru-RU" dirty="0" smtClean="0"/>
          </a:p>
          <a:p>
            <a:r>
              <a:rPr lang="ru-RU" dirty="0" err="1"/>
              <a:t>д</a:t>
            </a:r>
            <a:r>
              <a:rPr lang="ru-RU" dirty="0"/>
              <a:t>) открытые уроки;</a:t>
            </a:r>
          </a:p>
          <a:p>
            <a:r>
              <a:rPr lang="ru-RU" dirty="0"/>
              <a:t>е) обобщение передового педагогического опыта учителей;</a:t>
            </a:r>
          </a:p>
          <a:p>
            <a:r>
              <a:rPr lang="ru-RU" dirty="0"/>
              <a:t>ё) внеклассная работа;</a:t>
            </a:r>
          </a:p>
          <a:p>
            <a:r>
              <a:rPr lang="ru-RU" dirty="0"/>
              <a:t>ж) аттестация педагогических кадров, участие в конкурсах и конференциях;</a:t>
            </a:r>
          </a:p>
          <a:p>
            <a:r>
              <a:rPr lang="ru-RU" dirty="0" err="1"/>
              <a:t>з</a:t>
            </a:r>
            <a:r>
              <a:rPr lang="ru-RU" dirty="0"/>
              <a:t>) организация и контроль курсовой подготовки учителей.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725602"/>
          </a:xfrm>
        </p:spPr>
        <p:txBody>
          <a:bodyPr>
            <a:noAutofit/>
          </a:bodyPr>
          <a:lstStyle/>
          <a:p>
            <a:r>
              <a:rPr lang="ru-RU" sz="3600" b="1" dirty="0"/>
              <a:t>Приоритетные направления методической работы на </a:t>
            </a:r>
            <a:r>
              <a:rPr lang="ru-RU" sz="3600" b="1" dirty="0" smtClean="0"/>
              <a:t>2019-2020 </a:t>
            </a:r>
            <a:r>
              <a:rPr lang="ru-RU" sz="3600" b="1" dirty="0"/>
              <a:t>учебный год</a:t>
            </a:r>
            <a:r>
              <a:rPr lang="ru-RU" sz="3600" b="1" dirty="0" smtClean="0"/>
              <a:t>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85765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200" dirty="0"/>
              <a:t> </a:t>
            </a:r>
            <a:r>
              <a:rPr lang="ru-RU" sz="4200" dirty="0" smtClean="0"/>
              <a:t>       </a:t>
            </a:r>
            <a:r>
              <a:rPr lang="ru-RU" sz="4200" u="sng" dirty="0" smtClean="0"/>
              <a:t>Организационное </a:t>
            </a:r>
            <a:r>
              <a:rPr lang="ru-RU" sz="4200" u="sng" dirty="0"/>
              <a:t>обеспечение</a:t>
            </a:r>
            <a:r>
              <a:rPr lang="ru-RU" sz="4200" u="sng" dirty="0" smtClean="0"/>
              <a:t>:</a:t>
            </a:r>
          </a:p>
          <a:p>
            <a:pPr>
              <a:buNone/>
            </a:pPr>
            <a:endParaRPr lang="ru-RU" sz="4200" dirty="0"/>
          </a:p>
          <a:p>
            <a:pPr lvl="0"/>
            <a:r>
              <a:rPr lang="ru-RU" sz="4200" dirty="0"/>
              <a:t>обеспечение овладения педагогами школы информационных технологий и внедрения их в УВП;</a:t>
            </a:r>
          </a:p>
          <a:p>
            <a:pPr lvl="0"/>
            <a:r>
              <a:rPr lang="ru-RU" sz="4200" dirty="0" smtClean="0"/>
              <a:t>повышение </a:t>
            </a:r>
            <a:r>
              <a:rPr lang="ru-RU" sz="4200" dirty="0"/>
              <a:t>и совершенствование педагогического мастерства через максимальное использование возможности урока как основной формы организации образовательного процесса, через проведение единых методических дней, предметных недель, </a:t>
            </a:r>
            <a:r>
              <a:rPr lang="ru-RU" sz="4200" dirty="0" err="1"/>
              <a:t>взаимопосещение</a:t>
            </a:r>
            <a:r>
              <a:rPr lang="ru-RU" sz="4200" dirty="0"/>
              <a:t> уроков, активное участие в семинарах, конференциях, творческих мастерских;</a:t>
            </a:r>
          </a:p>
          <a:p>
            <a:pPr lvl="0"/>
            <a:r>
              <a:rPr lang="ru-RU" sz="4200" dirty="0"/>
              <a:t>организация деятельности профессиональных объединений педагогов;</a:t>
            </a:r>
          </a:p>
          <a:p>
            <a:pPr lvl="0"/>
            <a:r>
              <a:rPr lang="ru-RU" sz="4200" dirty="0"/>
              <a:t>обеспечение связей с вузами, </a:t>
            </a:r>
            <a:r>
              <a:rPr lang="ru-RU" sz="4200" dirty="0" err="1"/>
              <a:t>ссузами</a:t>
            </a:r>
            <a:r>
              <a:rPr lang="ru-RU" sz="4200" dirty="0"/>
              <a:t>;</a:t>
            </a:r>
          </a:p>
          <a:p>
            <a:pPr lvl="0"/>
            <a:r>
              <a:rPr lang="ru-RU" sz="4200" dirty="0"/>
              <a:t>обеспечение эффективного функционирования научного общества учащихся;</a:t>
            </a:r>
          </a:p>
          <a:p>
            <a:pPr lvl="0"/>
            <a:r>
              <a:rPr lang="ru-RU" sz="4200" dirty="0"/>
              <a:t>совершенствование системы обобщения, изучения и внедрения передового педагогического опыта учителей школы.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42876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Приоритетные направления методической работы на 2019-2020 учебный год.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u="sng" dirty="0" smtClean="0"/>
              <a:t>Технологическое </a:t>
            </a:r>
            <a:r>
              <a:rPr lang="ru-RU" u="sng" dirty="0"/>
              <a:t>обеспечение:</a:t>
            </a:r>
            <a:endParaRPr lang="ru-RU" dirty="0"/>
          </a:p>
          <a:p>
            <a:pPr lvl="0"/>
            <a:r>
              <a:rPr lang="ru-RU" dirty="0"/>
              <a:t>обеспечение обоснованности и эффективности планирования  процесса обучения детей;</a:t>
            </a:r>
          </a:p>
          <a:p>
            <a:pPr lvl="0"/>
            <a:r>
              <a:rPr lang="ru-RU" dirty="0" smtClean="0"/>
              <a:t>внедрение </a:t>
            </a:r>
            <a:r>
              <a:rPr lang="ru-RU" dirty="0"/>
              <a:t>в практику прогрессивных педагогических технологий, ориентированных на совершенствование  уровня преподавания предметов, на  развитие личности ребенка;</a:t>
            </a:r>
          </a:p>
          <a:p>
            <a:pPr lvl="0"/>
            <a:r>
              <a:rPr lang="ru-RU" dirty="0"/>
              <a:t>совершенствование кабинетной системы;</a:t>
            </a:r>
          </a:p>
          <a:p>
            <a:pPr lvl="0"/>
            <a:r>
              <a:rPr lang="ru-RU" dirty="0"/>
              <a:t>укрепление материально-технической базы методической службы школы.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378</TotalTime>
  <Words>1012</Words>
  <Application>Microsoft Office PowerPoint</Application>
  <PresentationFormat>Экран (4:3)</PresentationFormat>
  <Paragraphs>121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СРЕДНЯЯ ОБЩЕОБРАЗОВТЕЛЬНАЯ ШКОЛА № 47 </vt:lpstr>
      <vt:lpstr>Направления методической работы:</vt:lpstr>
      <vt:lpstr>Цель методической работы школы:</vt:lpstr>
      <vt:lpstr> Задачи методической работы:</vt:lpstr>
      <vt:lpstr>Перед методической службой школы поставлена цель: </vt:lpstr>
      <vt:lpstr> Для ее реализации сформулированы следующие задачи:</vt:lpstr>
      <vt:lpstr> Формы методической работы:</vt:lpstr>
      <vt:lpstr>Приоритетные направления методической работы на 2019-2020 учебный год.</vt:lpstr>
      <vt:lpstr>Приоритетные направления методической работы на 2019-2020 учебный год.</vt:lpstr>
      <vt:lpstr>Приоритетные направления методической работы на 2019-2020 учебный год.</vt:lpstr>
      <vt:lpstr>Основные задачи методической работы на 2019-2020 учебный год:</vt:lpstr>
      <vt:lpstr>Основные задачи методической работы на 2019-2020 учебный год:</vt:lpstr>
      <vt:lpstr>Работа педсоветов</vt:lpstr>
      <vt:lpstr> Темы педсоветов: </vt:lpstr>
      <vt:lpstr> Традиционные организационные педсоветы:</vt:lpstr>
      <vt:lpstr>   Для подготовки и проведения педсоветов используются следующие    технологии:</vt:lpstr>
      <vt:lpstr> Работа методического совета школы</vt:lpstr>
      <vt:lpstr>Данная цель отвечает возможностям и запросам педагогов школы, и решалась через задачи:</vt:lpstr>
      <vt:lpstr>Школьные методические объединения: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Средняя школа № 8 им. У.Абдукаимова</dc:title>
  <cp:lastModifiedBy>Irina</cp:lastModifiedBy>
  <cp:revision>44</cp:revision>
  <dcterms:modified xsi:type="dcterms:W3CDTF">2019-11-19T15:19:30Z</dcterms:modified>
</cp:coreProperties>
</file>